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6"/>
  </p:notesMasterIdLst>
  <p:sldIdLst>
    <p:sldId id="256" r:id="rId2"/>
    <p:sldId id="266" r:id="rId3"/>
    <p:sldId id="273" r:id="rId4"/>
    <p:sldId id="275" r:id="rId5"/>
    <p:sldId id="276" r:id="rId6"/>
    <p:sldId id="277" r:id="rId7"/>
    <p:sldId id="278" r:id="rId8"/>
    <p:sldId id="279" r:id="rId9"/>
    <p:sldId id="280" r:id="rId10"/>
    <p:sldId id="281" r:id="rId11"/>
    <p:sldId id="282" r:id="rId12"/>
    <p:sldId id="283" r:id="rId13"/>
    <p:sldId id="284" r:id="rId14"/>
    <p:sldId id="274"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472C4"/>
    <a:srgbClr val="FF40FF"/>
    <a:srgbClr val="0096FF"/>
    <a:srgbClr val="FF9300"/>
    <a:srgbClr val="C48C4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17"/>
    <p:restoredTop sz="94730"/>
  </p:normalViewPr>
  <p:slideViewPr>
    <p:cSldViewPr snapToGrid="0">
      <p:cViewPr varScale="1">
        <p:scale>
          <a:sx n="125" d="100"/>
          <a:sy n="125" d="100"/>
        </p:scale>
        <p:origin x="176" y="392"/>
      </p:cViewPr>
      <p:guideLst/>
    </p:cSldViewPr>
  </p:slid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F059B7F-DE39-1947-8327-36495357964A}" type="datetimeFigureOut">
              <a:rPr lang="en-US" smtClean="0"/>
              <a:t>10/30/23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40811C4-7D33-1343-B8E7-F876F1F77C50}" type="slidenum">
              <a:rPr lang="en-US" smtClean="0"/>
              <a:t>‹#›</a:t>
            </a:fld>
            <a:endParaRPr lang="en-US"/>
          </a:p>
        </p:txBody>
      </p:sp>
    </p:spTree>
    <p:extLst>
      <p:ext uri="{BB962C8B-B14F-4D97-AF65-F5344CB8AC3E}">
        <p14:creationId xmlns:p14="http://schemas.microsoft.com/office/powerpoint/2010/main" val="20263667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ECECF1"/>
                </a:solidFill>
                <a:effectLst/>
                <a:latin typeface="Söhne"/>
              </a:rPr>
              <a:t>Create an image of two business professionals standing in an open space. They are standing far apart. The Asian woman on the left is talking into a cup. The dark skinned man on the right is listening to a cup at his ear. There is a tight string between the two cups. The string is straight. There is nothing in the background.</a:t>
            </a:r>
            <a:endParaRPr lang="en-US" dirty="0"/>
          </a:p>
        </p:txBody>
      </p:sp>
      <p:sp>
        <p:nvSpPr>
          <p:cNvPr id="4" name="Slide Number Placeholder 3"/>
          <p:cNvSpPr>
            <a:spLocks noGrp="1"/>
          </p:cNvSpPr>
          <p:nvPr>
            <p:ph type="sldNum" sz="quarter" idx="5"/>
          </p:nvPr>
        </p:nvSpPr>
        <p:spPr/>
        <p:txBody>
          <a:bodyPr/>
          <a:lstStyle/>
          <a:p>
            <a:fld id="{840811C4-7D33-1343-B8E7-F876F1F77C50}" type="slidenum">
              <a:rPr lang="en-US" smtClean="0"/>
              <a:t>8</a:t>
            </a:fld>
            <a:endParaRPr lang="en-US"/>
          </a:p>
        </p:txBody>
      </p:sp>
    </p:spTree>
    <p:extLst>
      <p:ext uri="{BB962C8B-B14F-4D97-AF65-F5344CB8AC3E}">
        <p14:creationId xmlns:p14="http://schemas.microsoft.com/office/powerpoint/2010/main" val="3815774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DD682A-D894-4716-BB27-73CDE230A79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C23AA02-BE9A-CBD8-6E80-16F94D69498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A57147F-A6F1-5708-5B05-3750BE1C5F84}"/>
              </a:ext>
            </a:extLst>
          </p:cNvPr>
          <p:cNvSpPr>
            <a:spLocks noGrp="1"/>
          </p:cNvSpPr>
          <p:nvPr>
            <p:ph type="dt" sz="half" idx="10"/>
          </p:nvPr>
        </p:nvSpPr>
        <p:spPr/>
        <p:txBody>
          <a:bodyPr/>
          <a:lstStyle/>
          <a:p>
            <a:fld id="{16F4390C-9D4F-2943-99BA-917EFAFD7D37}" type="datetime1">
              <a:rPr lang="en-US" smtClean="0"/>
              <a:t>10/30/23</a:t>
            </a:fld>
            <a:endParaRPr lang="en-US"/>
          </a:p>
        </p:txBody>
      </p:sp>
      <p:sp>
        <p:nvSpPr>
          <p:cNvPr id="5" name="Footer Placeholder 4">
            <a:extLst>
              <a:ext uri="{FF2B5EF4-FFF2-40B4-BE49-F238E27FC236}">
                <a16:creationId xmlns:a16="http://schemas.microsoft.com/office/drawing/2014/main" id="{85C4E002-65D6-02CE-AFA1-705E9A908C3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CBFD070-69A3-8E2C-139D-D9F1E95470F4}"/>
              </a:ext>
            </a:extLst>
          </p:cNvPr>
          <p:cNvSpPr>
            <a:spLocks noGrp="1"/>
          </p:cNvSpPr>
          <p:nvPr>
            <p:ph type="sldNum" sz="quarter" idx="12"/>
          </p:nvPr>
        </p:nvSpPr>
        <p:spPr/>
        <p:txBody>
          <a:bodyPr/>
          <a:lstStyle/>
          <a:p>
            <a:fld id="{E4E17628-BB69-494D-BA8C-C14032583637}" type="slidenum">
              <a:rPr lang="en-US" smtClean="0"/>
              <a:t>‹#›</a:t>
            </a:fld>
            <a:endParaRPr lang="en-US"/>
          </a:p>
        </p:txBody>
      </p:sp>
    </p:spTree>
    <p:extLst>
      <p:ext uri="{BB962C8B-B14F-4D97-AF65-F5344CB8AC3E}">
        <p14:creationId xmlns:p14="http://schemas.microsoft.com/office/powerpoint/2010/main" val="30796538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E11FEB-8F01-E5F4-C002-3BB6C522E8F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43CE71A-DEFB-952E-8D5A-1246E7251E1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DDFAB9D-D737-4C43-674A-42C6A05D6AFD}"/>
              </a:ext>
            </a:extLst>
          </p:cNvPr>
          <p:cNvSpPr>
            <a:spLocks noGrp="1"/>
          </p:cNvSpPr>
          <p:nvPr>
            <p:ph type="dt" sz="half" idx="10"/>
          </p:nvPr>
        </p:nvSpPr>
        <p:spPr/>
        <p:txBody>
          <a:bodyPr/>
          <a:lstStyle/>
          <a:p>
            <a:fld id="{63BBDFD6-646B-5647-9D4F-EAD8E4590F47}" type="datetime1">
              <a:rPr lang="en-US" smtClean="0"/>
              <a:t>10/30/23</a:t>
            </a:fld>
            <a:endParaRPr lang="en-US"/>
          </a:p>
        </p:txBody>
      </p:sp>
      <p:sp>
        <p:nvSpPr>
          <p:cNvPr id="5" name="Footer Placeholder 4">
            <a:extLst>
              <a:ext uri="{FF2B5EF4-FFF2-40B4-BE49-F238E27FC236}">
                <a16:creationId xmlns:a16="http://schemas.microsoft.com/office/drawing/2014/main" id="{42224355-D606-8058-3965-A557466312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9EE5797-7D7B-D1C3-B6F8-152C5FA6AB26}"/>
              </a:ext>
            </a:extLst>
          </p:cNvPr>
          <p:cNvSpPr>
            <a:spLocks noGrp="1"/>
          </p:cNvSpPr>
          <p:nvPr>
            <p:ph type="sldNum" sz="quarter" idx="12"/>
          </p:nvPr>
        </p:nvSpPr>
        <p:spPr/>
        <p:txBody>
          <a:bodyPr/>
          <a:lstStyle/>
          <a:p>
            <a:fld id="{E4E17628-BB69-494D-BA8C-C14032583637}" type="slidenum">
              <a:rPr lang="en-US" smtClean="0"/>
              <a:t>‹#›</a:t>
            </a:fld>
            <a:endParaRPr lang="en-US"/>
          </a:p>
        </p:txBody>
      </p:sp>
    </p:spTree>
    <p:extLst>
      <p:ext uri="{BB962C8B-B14F-4D97-AF65-F5344CB8AC3E}">
        <p14:creationId xmlns:p14="http://schemas.microsoft.com/office/powerpoint/2010/main" val="9542878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9936CDD-1197-52E7-C3A3-84B6A60782E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8A70008-9828-4967-7753-E184CFCE634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7C4B801-4457-7E83-C151-C7E8CB5F6C2E}"/>
              </a:ext>
            </a:extLst>
          </p:cNvPr>
          <p:cNvSpPr>
            <a:spLocks noGrp="1"/>
          </p:cNvSpPr>
          <p:nvPr>
            <p:ph type="dt" sz="half" idx="10"/>
          </p:nvPr>
        </p:nvSpPr>
        <p:spPr/>
        <p:txBody>
          <a:bodyPr/>
          <a:lstStyle/>
          <a:p>
            <a:fld id="{E79F6F5B-72F1-2141-BFFF-79C94014C4CE}" type="datetime1">
              <a:rPr lang="en-US" smtClean="0"/>
              <a:t>10/30/23</a:t>
            </a:fld>
            <a:endParaRPr lang="en-US"/>
          </a:p>
        </p:txBody>
      </p:sp>
      <p:sp>
        <p:nvSpPr>
          <p:cNvPr id="5" name="Footer Placeholder 4">
            <a:extLst>
              <a:ext uri="{FF2B5EF4-FFF2-40B4-BE49-F238E27FC236}">
                <a16:creationId xmlns:a16="http://schemas.microsoft.com/office/drawing/2014/main" id="{A0DE357E-BE82-A24C-AB82-1EC1E978F27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95F5AB1-D420-67A5-6743-C73754F765A4}"/>
              </a:ext>
            </a:extLst>
          </p:cNvPr>
          <p:cNvSpPr>
            <a:spLocks noGrp="1"/>
          </p:cNvSpPr>
          <p:nvPr>
            <p:ph type="sldNum" sz="quarter" idx="12"/>
          </p:nvPr>
        </p:nvSpPr>
        <p:spPr/>
        <p:txBody>
          <a:bodyPr/>
          <a:lstStyle/>
          <a:p>
            <a:fld id="{E4E17628-BB69-494D-BA8C-C14032583637}" type="slidenum">
              <a:rPr lang="en-US" smtClean="0"/>
              <a:t>‹#›</a:t>
            </a:fld>
            <a:endParaRPr lang="en-US"/>
          </a:p>
        </p:txBody>
      </p:sp>
    </p:spTree>
    <p:extLst>
      <p:ext uri="{BB962C8B-B14F-4D97-AF65-F5344CB8AC3E}">
        <p14:creationId xmlns:p14="http://schemas.microsoft.com/office/powerpoint/2010/main" val="18589112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E96FA3-DB09-9841-919A-E68F0E8D479E}"/>
              </a:ext>
            </a:extLst>
          </p:cNvPr>
          <p:cNvSpPr>
            <a:spLocks noGrp="1"/>
          </p:cNvSpPr>
          <p:nvPr>
            <p:ph type="title"/>
          </p:nvPr>
        </p:nvSpPr>
        <p:spPr>
          <a:xfrm>
            <a:off x="589722" y="163721"/>
            <a:ext cx="10515600" cy="861223"/>
          </a:xfrm>
        </p:spPr>
        <p:txBody>
          <a:bodyPr/>
          <a:lstStyle>
            <a:lvl1pPr>
              <a:defRPr b="1">
                <a:latin typeface="Arial" panose="020B0604020202020204" pitchFamily="34" charset="0"/>
                <a:cs typeface="Arial" panose="020B0604020202020204" pitchFamily="34" charset="0"/>
              </a:defRPr>
            </a:lvl1pPr>
          </a:lstStyle>
          <a:p>
            <a:r>
              <a:rPr lang="en-US" dirty="0"/>
              <a:t>Click to edit Master title style</a:t>
            </a:r>
          </a:p>
        </p:txBody>
      </p:sp>
      <p:sp>
        <p:nvSpPr>
          <p:cNvPr id="3" name="Content Placeholder 2">
            <a:extLst>
              <a:ext uri="{FF2B5EF4-FFF2-40B4-BE49-F238E27FC236}">
                <a16:creationId xmlns:a16="http://schemas.microsoft.com/office/drawing/2014/main" id="{E5AA7D5E-1733-745A-87E1-6CECF17F57BC}"/>
              </a:ext>
            </a:extLst>
          </p:cNvPr>
          <p:cNvSpPr>
            <a:spLocks noGrp="1"/>
          </p:cNvSpPr>
          <p:nvPr>
            <p:ph idx="1"/>
          </p:nvPr>
        </p:nvSpPr>
        <p:spPr>
          <a:xfrm>
            <a:off x="838200" y="1359277"/>
            <a:ext cx="10515600" cy="435133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3E361B0-09DA-ABFB-C234-F265FD94DD18}"/>
              </a:ext>
            </a:extLst>
          </p:cNvPr>
          <p:cNvSpPr>
            <a:spLocks noGrp="1"/>
          </p:cNvSpPr>
          <p:nvPr>
            <p:ph type="dt" sz="half" idx="10"/>
          </p:nvPr>
        </p:nvSpPr>
        <p:spPr/>
        <p:txBody>
          <a:bodyPr/>
          <a:lstStyle/>
          <a:p>
            <a:fld id="{77F2C1EC-DA29-DE4D-925E-367EC55CE475}" type="datetime1">
              <a:rPr lang="en-US" smtClean="0"/>
              <a:t>10/30/23</a:t>
            </a:fld>
            <a:endParaRPr lang="en-US"/>
          </a:p>
        </p:txBody>
      </p:sp>
      <p:sp>
        <p:nvSpPr>
          <p:cNvPr id="5" name="Footer Placeholder 4">
            <a:extLst>
              <a:ext uri="{FF2B5EF4-FFF2-40B4-BE49-F238E27FC236}">
                <a16:creationId xmlns:a16="http://schemas.microsoft.com/office/drawing/2014/main" id="{837DF945-1AEF-CC2D-8FBC-0BB3A500FE8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4C49975-B740-2AF8-B5FD-4BF2A8431601}"/>
              </a:ext>
            </a:extLst>
          </p:cNvPr>
          <p:cNvSpPr>
            <a:spLocks noGrp="1"/>
          </p:cNvSpPr>
          <p:nvPr>
            <p:ph type="sldNum" sz="quarter" idx="12"/>
          </p:nvPr>
        </p:nvSpPr>
        <p:spPr/>
        <p:txBody>
          <a:bodyPr/>
          <a:lstStyle/>
          <a:p>
            <a:fld id="{E4E17628-BB69-494D-BA8C-C14032583637}" type="slidenum">
              <a:rPr lang="en-US" smtClean="0"/>
              <a:t>‹#›</a:t>
            </a:fld>
            <a:endParaRPr lang="en-US"/>
          </a:p>
        </p:txBody>
      </p:sp>
      <p:sp>
        <p:nvSpPr>
          <p:cNvPr id="8" name="Rectangle 7">
            <a:extLst>
              <a:ext uri="{FF2B5EF4-FFF2-40B4-BE49-F238E27FC236}">
                <a16:creationId xmlns:a16="http://schemas.microsoft.com/office/drawing/2014/main" id="{4CC9219E-606C-D395-5F43-84C40D947787}"/>
              </a:ext>
            </a:extLst>
          </p:cNvPr>
          <p:cNvSpPr/>
          <p:nvPr userDrawn="1"/>
        </p:nvSpPr>
        <p:spPr>
          <a:xfrm>
            <a:off x="589722" y="1057934"/>
            <a:ext cx="10515600" cy="89451"/>
          </a:xfrm>
          <a:prstGeom prst="rect">
            <a:avLst/>
          </a:prstGeom>
          <a:gradFill flip="none" rotWithShape="1">
            <a:gsLst>
              <a:gs pos="0">
                <a:srgbClr val="0070C0">
                  <a:tint val="66000"/>
                  <a:satMod val="160000"/>
                </a:srgbClr>
              </a:gs>
              <a:gs pos="36000">
                <a:srgbClr val="0070C0">
                  <a:tint val="44500"/>
                  <a:satMod val="160000"/>
                </a:srgbClr>
              </a:gs>
              <a:gs pos="67000">
                <a:schemeClr val="bg1"/>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85851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9E295B-BCCD-A0DE-5867-02628384757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0F4F275-1CFA-49B5-C1FA-B3232ED514B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16D02CC-EB9E-63D4-88AB-6E29A6FF77B5}"/>
              </a:ext>
            </a:extLst>
          </p:cNvPr>
          <p:cNvSpPr>
            <a:spLocks noGrp="1"/>
          </p:cNvSpPr>
          <p:nvPr>
            <p:ph type="dt" sz="half" idx="10"/>
          </p:nvPr>
        </p:nvSpPr>
        <p:spPr/>
        <p:txBody>
          <a:bodyPr/>
          <a:lstStyle/>
          <a:p>
            <a:fld id="{D1B35537-EB14-1549-BC50-4B7A111B1F3F}" type="datetime1">
              <a:rPr lang="en-US" smtClean="0"/>
              <a:t>10/30/23</a:t>
            </a:fld>
            <a:endParaRPr lang="en-US"/>
          </a:p>
        </p:txBody>
      </p:sp>
      <p:sp>
        <p:nvSpPr>
          <p:cNvPr id="5" name="Footer Placeholder 4">
            <a:extLst>
              <a:ext uri="{FF2B5EF4-FFF2-40B4-BE49-F238E27FC236}">
                <a16:creationId xmlns:a16="http://schemas.microsoft.com/office/drawing/2014/main" id="{555EA2DB-B121-3FB8-2AC2-F8ACB8A5EE7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082BD6E-D91A-7433-2CE3-C39A12767D29}"/>
              </a:ext>
            </a:extLst>
          </p:cNvPr>
          <p:cNvSpPr>
            <a:spLocks noGrp="1"/>
          </p:cNvSpPr>
          <p:nvPr>
            <p:ph type="sldNum" sz="quarter" idx="12"/>
          </p:nvPr>
        </p:nvSpPr>
        <p:spPr/>
        <p:txBody>
          <a:bodyPr/>
          <a:lstStyle/>
          <a:p>
            <a:fld id="{E4E17628-BB69-494D-BA8C-C14032583637}" type="slidenum">
              <a:rPr lang="en-US" smtClean="0"/>
              <a:t>‹#›</a:t>
            </a:fld>
            <a:endParaRPr lang="en-US"/>
          </a:p>
        </p:txBody>
      </p:sp>
    </p:spTree>
    <p:extLst>
      <p:ext uri="{BB962C8B-B14F-4D97-AF65-F5344CB8AC3E}">
        <p14:creationId xmlns:p14="http://schemas.microsoft.com/office/powerpoint/2010/main" val="3923529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0EFBE-1982-F91A-F54B-9495285B5EA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756129C-313B-AD05-6D9C-2EAB38CCBA7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56348E1-D926-8B39-7902-212E59664C6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AC7423A-4792-8E6B-CB83-3BABFEE67FA5}"/>
              </a:ext>
            </a:extLst>
          </p:cNvPr>
          <p:cNvSpPr>
            <a:spLocks noGrp="1"/>
          </p:cNvSpPr>
          <p:nvPr>
            <p:ph type="dt" sz="half" idx="10"/>
          </p:nvPr>
        </p:nvSpPr>
        <p:spPr/>
        <p:txBody>
          <a:bodyPr/>
          <a:lstStyle/>
          <a:p>
            <a:fld id="{39938DF5-1D3A-6C4F-BA16-416DEFFBB95C}" type="datetime1">
              <a:rPr lang="en-US" smtClean="0"/>
              <a:t>10/30/23</a:t>
            </a:fld>
            <a:endParaRPr lang="en-US"/>
          </a:p>
        </p:txBody>
      </p:sp>
      <p:sp>
        <p:nvSpPr>
          <p:cNvPr id="6" name="Footer Placeholder 5">
            <a:extLst>
              <a:ext uri="{FF2B5EF4-FFF2-40B4-BE49-F238E27FC236}">
                <a16:creationId xmlns:a16="http://schemas.microsoft.com/office/drawing/2014/main" id="{DBA70EED-F9EA-C81D-DB91-CA805FD8034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EB67360-FE63-C37E-A5E2-9A96979CDACD}"/>
              </a:ext>
            </a:extLst>
          </p:cNvPr>
          <p:cNvSpPr>
            <a:spLocks noGrp="1"/>
          </p:cNvSpPr>
          <p:nvPr>
            <p:ph type="sldNum" sz="quarter" idx="12"/>
          </p:nvPr>
        </p:nvSpPr>
        <p:spPr/>
        <p:txBody>
          <a:bodyPr/>
          <a:lstStyle/>
          <a:p>
            <a:fld id="{E4E17628-BB69-494D-BA8C-C14032583637}" type="slidenum">
              <a:rPr lang="en-US" smtClean="0"/>
              <a:t>‹#›</a:t>
            </a:fld>
            <a:endParaRPr lang="en-US"/>
          </a:p>
        </p:txBody>
      </p:sp>
      <p:sp>
        <p:nvSpPr>
          <p:cNvPr id="8" name="Rectangle 7">
            <a:extLst>
              <a:ext uri="{FF2B5EF4-FFF2-40B4-BE49-F238E27FC236}">
                <a16:creationId xmlns:a16="http://schemas.microsoft.com/office/drawing/2014/main" id="{B45210C7-12BB-6264-6155-64E00167FB66}"/>
              </a:ext>
            </a:extLst>
          </p:cNvPr>
          <p:cNvSpPr/>
          <p:nvPr userDrawn="1"/>
        </p:nvSpPr>
        <p:spPr>
          <a:xfrm>
            <a:off x="838200" y="1713431"/>
            <a:ext cx="10515600" cy="89451"/>
          </a:xfrm>
          <a:prstGeom prst="rect">
            <a:avLst/>
          </a:prstGeom>
          <a:gradFill flip="none" rotWithShape="1">
            <a:gsLst>
              <a:gs pos="0">
                <a:srgbClr val="0070C0">
                  <a:tint val="66000"/>
                  <a:satMod val="160000"/>
                </a:srgbClr>
              </a:gs>
              <a:gs pos="36000">
                <a:srgbClr val="0070C0">
                  <a:tint val="44500"/>
                  <a:satMod val="160000"/>
                </a:srgbClr>
              </a:gs>
              <a:gs pos="67000">
                <a:schemeClr val="bg1"/>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711488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35933F-891B-AF70-C617-8F1CFCDE3FF0}"/>
              </a:ext>
            </a:extLst>
          </p:cNvPr>
          <p:cNvSpPr>
            <a:spLocks noGrp="1"/>
          </p:cNvSpPr>
          <p:nvPr>
            <p:ph type="title"/>
          </p:nvPr>
        </p:nvSpPr>
        <p:spPr>
          <a:xfrm>
            <a:off x="437016" y="5556"/>
            <a:ext cx="10515600" cy="1115674"/>
          </a:xfrm>
        </p:spPr>
        <p:txBody>
          <a:bodyPr/>
          <a:lstStyle/>
          <a:p>
            <a:r>
              <a:rPr lang="en-US"/>
              <a:t>Click to edit Master title style</a:t>
            </a:r>
          </a:p>
        </p:txBody>
      </p:sp>
      <p:sp>
        <p:nvSpPr>
          <p:cNvPr id="3" name="Text Placeholder 2">
            <a:extLst>
              <a:ext uri="{FF2B5EF4-FFF2-40B4-BE49-F238E27FC236}">
                <a16:creationId xmlns:a16="http://schemas.microsoft.com/office/drawing/2014/main" id="{22F5719D-D855-E177-0246-0D6D45F0BF31}"/>
              </a:ext>
            </a:extLst>
          </p:cNvPr>
          <p:cNvSpPr>
            <a:spLocks noGrp="1"/>
          </p:cNvSpPr>
          <p:nvPr>
            <p:ph type="body" idx="1"/>
          </p:nvPr>
        </p:nvSpPr>
        <p:spPr>
          <a:xfrm>
            <a:off x="437016" y="1484540"/>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881EA3C-C354-B5B6-92C9-306501FF0BD6}"/>
              </a:ext>
            </a:extLst>
          </p:cNvPr>
          <p:cNvSpPr>
            <a:spLocks noGrp="1"/>
          </p:cNvSpPr>
          <p:nvPr>
            <p:ph sz="half" idx="2"/>
          </p:nvPr>
        </p:nvSpPr>
        <p:spPr>
          <a:xfrm>
            <a:off x="437016" y="2308452"/>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23A5FDD-4AA3-924F-E3B3-FFAE7485959E}"/>
              </a:ext>
            </a:extLst>
          </p:cNvPr>
          <p:cNvSpPr>
            <a:spLocks noGrp="1"/>
          </p:cNvSpPr>
          <p:nvPr>
            <p:ph type="body" sz="quarter" idx="3"/>
          </p:nvPr>
        </p:nvSpPr>
        <p:spPr>
          <a:xfrm>
            <a:off x="5769428" y="1484540"/>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E11EB3D-BED4-C1A8-CD8A-8C5DBF85BEC6}"/>
              </a:ext>
            </a:extLst>
          </p:cNvPr>
          <p:cNvSpPr>
            <a:spLocks noGrp="1"/>
          </p:cNvSpPr>
          <p:nvPr>
            <p:ph sz="quarter" idx="4"/>
          </p:nvPr>
        </p:nvSpPr>
        <p:spPr>
          <a:xfrm>
            <a:off x="5769428" y="2308452"/>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BFA3020-9328-916E-2BCE-8F1EFF54A815}"/>
              </a:ext>
            </a:extLst>
          </p:cNvPr>
          <p:cNvSpPr>
            <a:spLocks noGrp="1"/>
          </p:cNvSpPr>
          <p:nvPr>
            <p:ph type="dt" sz="half" idx="10"/>
          </p:nvPr>
        </p:nvSpPr>
        <p:spPr/>
        <p:txBody>
          <a:bodyPr/>
          <a:lstStyle/>
          <a:p>
            <a:fld id="{F5FE30F3-D4D4-204F-BCDD-E2A0CCCB5414}" type="datetime1">
              <a:rPr lang="en-US" smtClean="0"/>
              <a:t>10/30/23</a:t>
            </a:fld>
            <a:endParaRPr lang="en-US"/>
          </a:p>
        </p:txBody>
      </p:sp>
      <p:sp>
        <p:nvSpPr>
          <p:cNvPr id="8" name="Footer Placeholder 7">
            <a:extLst>
              <a:ext uri="{FF2B5EF4-FFF2-40B4-BE49-F238E27FC236}">
                <a16:creationId xmlns:a16="http://schemas.microsoft.com/office/drawing/2014/main" id="{C85E9D4D-5272-EA7D-B09D-4700FD01EB3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8742148-22D4-98C5-DC36-3911646C6968}"/>
              </a:ext>
            </a:extLst>
          </p:cNvPr>
          <p:cNvSpPr>
            <a:spLocks noGrp="1"/>
          </p:cNvSpPr>
          <p:nvPr>
            <p:ph type="sldNum" sz="quarter" idx="12"/>
          </p:nvPr>
        </p:nvSpPr>
        <p:spPr/>
        <p:txBody>
          <a:bodyPr/>
          <a:lstStyle/>
          <a:p>
            <a:fld id="{E4E17628-BB69-494D-BA8C-C14032583637}" type="slidenum">
              <a:rPr lang="en-US" smtClean="0"/>
              <a:t>‹#›</a:t>
            </a:fld>
            <a:endParaRPr lang="en-US"/>
          </a:p>
        </p:txBody>
      </p:sp>
      <p:sp>
        <p:nvSpPr>
          <p:cNvPr id="10" name="Rectangle 9">
            <a:extLst>
              <a:ext uri="{FF2B5EF4-FFF2-40B4-BE49-F238E27FC236}">
                <a16:creationId xmlns:a16="http://schemas.microsoft.com/office/drawing/2014/main" id="{EF13BC46-A4A6-5FCC-B6C2-7DDC9ABC51FA}"/>
              </a:ext>
            </a:extLst>
          </p:cNvPr>
          <p:cNvSpPr/>
          <p:nvPr userDrawn="1"/>
        </p:nvSpPr>
        <p:spPr>
          <a:xfrm>
            <a:off x="437016" y="1159848"/>
            <a:ext cx="10515600" cy="89451"/>
          </a:xfrm>
          <a:prstGeom prst="rect">
            <a:avLst/>
          </a:prstGeom>
          <a:gradFill flip="none" rotWithShape="1">
            <a:gsLst>
              <a:gs pos="0">
                <a:srgbClr val="0070C0">
                  <a:tint val="66000"/>
                  <a:satMod val="160000"/>
                </a:srgbClr>
              </a:gs>
              <a:gs pos="36000">
                <a:srgbClr val="0070C0">
                  <a:tint val="44500"/>
                  <a:satMod val="160000"/>
                </a:srgbClr>
              </a:gs>
              <a:gs pos="67000">
                <a:schemeClr val="bg1"/>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946959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33CAD8-FCE0-66DC-122A-FAFC14CB4E6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919413B-FEC3-7AA1-2F9D-3403DAF3461A}"/>
              </a:ext>
            </a:extLst>
          </p:cNvPr>
          <p:cNvSpPr>
            <a:spLocks noGrp="1"/>
          </p:cNvSpPr>
          <p:nvPr>
            <p:ph type="dt" sz="half" idx="10"/>
          </p:nvPr>
        </p:nvSpPr>
        <p:spPr/>
        <p:txBody>
          <a:bodyPr/>
          <a:lstStyle/>
          <a:p>
            <a:fld id="{73EC987B-F166-B94E-A643-8BAFA882C053}" type="datetime1">
              <a:rPr lang="en-US" smtClean="0"/>
              <a:t>10/30/23</a:t>
            </a:fld>
            <a:endParaRPr lang="en-US"/>
          </a:p>
        </p:txBody>
      </p:sp>
      <p:sp>
        <p:nvSpPr>
          <p:cNvPr id="4" name="Footer Placeholder 3">
            <a:extLst>
              <a:ext uri="{FF2B5EF4-FFF2-40B4-BE49-F238E27FC236}">
                <a16:creationId xmlns:a16="http://schemas.microsoft.com/office/drawing/2014/main" id="{FBE7E146-DA34-8949-8115-F40A96F1969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F2B8B7E-3137-7C88-9A92-88804C88A658}"/>
              </a:ext>
            </a:extLst>
          </p:cNvPr>
          <p:cNvSpPr>
            <a:spLocks noGrp="1"/>
          </p:cNvSpPr>
          <p:nvPr>
            <p:ph type="sldNum" sz="quarter" idx="12"/>
          </p:nvPr>
        </p:nvSpPr>
        <p:spPr/>
        <p:txBody>
          <a:bodyPr/>
          <a:lstStyle/>
          <a:p>
            <a:fld id="{E4E17628-BB69-494D-BA8C-C14032583637}" type="slidenum">
              <a:rPr lang="en-US" smtClean="0"/>
              <a:t>‹#›</a:t>
            </a:fld>
            <a:endParaRPr lang="en-US"/>
          </a:p>
        </p:txBody>
      </p:sp>
    </p:spTree>
    <p:extLst>
      <p:ext uri="{BB962C8B-B14F-4D97-AF65-F5344CB8AC3E}">
        <p14:creationId xmlns:p14="http://schemas.microsoft.com/office/powerpoint/2010/main" val="7566589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F068D5F-3448-AC34-00BD-8EAF7DDFD541}"/>
              </a:ext>
            </a:extLst>
          </p:cNvPr>
          <p:cNvSpPr>
            <a:spLocks noGrp="1"/>
          </p:cNvSpPr>
          <p:nvPr>
            <p:ph type="dt" sz="half" idx="10"/>
          </p:nvPr>
        </p:nvSpPr>
        <p:spPr/>
        <p:txBody>
          <a:bodyPr/>
          <a:lstStyle/>
          <a:p>
            <a:fld id="{0021C45E-2928-CB47-8B32-B2E60A9294BB}" type="datetime1">
              <a:rPr lang="en-US" smtClean="0"/>
              <a:t>10/30/23</a:t>
            </a:fld>
            <a:endParaRPr lang="en-US"/>
          </a:p>
        </p:txBody>
      </p:sp>
      <p:sp>
        <p:nvSpPr>
          <p:cNvPr id="3" name="Footer Placeholder 2">
            <a:extLst>
              <a:ext uri="{FF2B5EF4-FFF2-40B4-BE49-F238E27FC236}">
                <a16:creationId xmlns:a16="http://schemas.microsoft.com/office/drawing/2014/main" id="{7B1FDB8F-1047-7F84-0214-E0819853333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9B380D7-0413-FA15-746A-F7622AFB8942}"/>
              </a:ext>
            </a:extLst>
          </p:cNvPr>
          <p:cNvSpPr>
            <a:spLocks noGrp="1"/>
          </p:cNvSpPr>
          <p:nvPr>
            <p:ph type="sldNum" sz="quarter" idx="12"/>
          </p:nvPr>
        </p:nvSpPr>
        <p:spPr/>
        <p:txBody>
          <a:bodyPr/>
          <a:lstStyle/>
          <a:p>
            <a:fld id="{E4E17628-BB69-494D-BA8C-C14032583637}" type="slidenum">
              <a:rPr lang="en-US" smtClean="0"/>
              <a:t>‹#›</a:t>
            </a:fld>
            <a:endParaRPr lang="en-US"/>
          </a:p>
        </p:txBody>
      </p:sp>
    </p:spTree>
    <p:extLst>
      <p:ext uri="{BB962C8B-B14F-4D97-AF65-F5344CB8AC3E}">
        <p14:creationId xmlns:p14="http://schemas.microsoft.com/office/powerpoint/2010/main" val="33560394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50B2BA-AA44-73DF-1D95-D56B7C78339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AD4C209-3B39-B62E-C00D-1D1AD4AE2C3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D915600-875A-629B-1312-4BF93BC8C3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0850256-48E3-FCC9-6013-3BDD8C2C0704}"/>
              </a:ext>
            </a:extLst>
          </p:cNvPr>
          <p:cNvSpPr>
            <a:spLocks noGrp="1"/>
          </p:cNvSpPr>
          <p:nvPr>
            <p:ph type="dt" sz="half" idx="10"/>
          </p:nvPr>
        </p:nvSpPr>
        <p:spPr/>
        <p:txBody>
          <a:bodyPr/>
          <a:lstStyle/>
          <a:p>
            <a:fld id="{41A7B53B-EBD3-2149-AE0F-08BC113128D8}" type="datetime1">
              <a:rPr lang="en-US" smtClean="0"/>
              <a:t>10/30/23</a:t>
            </a:fld>
            <a:endParaRPr lang="en-US"/>
          </a:p>
        </p:txBody>
      </p:sp>
      <p:sp>
        <p:nvSpPr>
          <p:cNvPr id="6" name="Footer Placeholder 5">
            <a:extLst>
              <a:ext uri="{FF2B5EF4-FFF2-40B4-BE49-F238E27FC236}">
                <a16:creationId xmlns:a16="http://schemas.microsoft.com/office/drawing/2014/main" id="{3973D5E9-1213-9F61-28DB-2A5D71B99C5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99738BF-9DC7-7B9E-44B1-8DD662BCBE6D}"/>
              </a:ext>
            </a:extLst>
          </p:cNvPr>
          <p:cNvSpPr>
            <a:spLocks noGrp="1"/>
          </p:cNvSpPr>
          <p:nvPr>
            <p:ph type="sldNum" sz="quarter" idx="12"/>
          </p:nvPr>
        </p:nvSpPr>
        <p:spPr/>
        <p:txBody>
          <a:bodyPr/>
          <a:lstStyle/>
          <a:p>
            <a:fld id="{E4E17628-BB69-494D-BA8C-C14032583637}" type="slidenum">
              <a:rPr lang="en-US" smtClean="0"/>
              <a:t>‹#›</a:t>
            </a:fld>
            <a:endParaRPr lang="en-US"/>
          </a:p>
        </p:txBody>
      </p:sp>
    </p:spTree>
    <p:extLst>
      <p:ext uri="{BB962C8B-B14F-4D97-AF65-F5344CB8AC3E}">
        <p14:creationId xmlns:p14="http://schemas.microsoft.com/office/powerpoint/2010/main" val="28561331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341E47-762C-35AA-B913-F5502F6A18C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47E5308-1435-D5E6-A436-EC0C93A7816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3ED2771-9733-2003-B387-849A9497DEA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7305790-D5F4-3C9B-3F1C-525555631B4C}"/>
              </a:ext>
            </a:extLst>
          </p:cNvPr>
          <p:cNvSpPr>
            <a:spLocks noGrp="1"/>
          </p:cNvSpPr>
          <p:nvPr>
            <p:ph type="dt" sz="half" idx="10"/>
          </p:nvPr>
        </p:nvSpPr>
        <p:spPr/>
        <p:txBody>
          <a:bodyPr/>
          <a:lstStyle/>
          <a:p>
            <a:fld id="{2C684001-C17F-DF49-8D14-D54290387210}" type="datetime1">
              <a:rPr lang="en-US" smtClean="0"/>
              <a:t>10/30/23</a:t>
            </a:fld>
            <a:endParaRPr lang="en-US"/>
          </a:p>
        </p:txBody>
      </p:sp>
      <p:sp>
        <p:nvSpPr>
          <p:cNvPr id="6" name="Footer Placeholder 5">
            <a:extLst>
              <a:ext uri="{FF2B5EF4-FFF2-40B4-BE49-F238E27FC236}">
                <a16:creationId xmlns:a16="http://schemas.microsoft.com/office/drawing/2014/main" id="{621C5125-6A3F-D11D-F87E-53156FDE981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34B0B65-12D5-FA84-57B7-ACC2941A743A}"/>
              </a:ext>
            </a:extLst>
          </p:cNvPr>
          <p:cNvSpPr>
            <a:spLocks noGrp="1"/>
          </p:cNvSpPr>
          <p:nvPr>
            <p:ph type="sldNum" sz="quarter" idx="12"/>
          </p:nvPr>
        </p:nvSpPr>
        <p:spPr/>
        <p:txBody>
          <a:bodyPr/>
          <a:lstStyle/>
          <a:p>
            <a:fld id="{E4E17628-BB69-494D-BA8C-C14032583637}" type="slidenum">
              <a:rPr lang="en-US" smtClean="0"/>
              <a:t>‹#›</a:t>
            </a:fld>
            <a:endParaRPr lang="en-US"/>
          </a:p>
        </p:txBody>
      </p:sp>
    </p:spTree>
    <p:extLst>
      <p:ext uri="{BB962C8B-B14F-4D97-AF65-F5344CB8AC3E}">
        <p14:creationId xmlns:p14="http://schemas.microsoft.com/office/powerpoint/2010/main" val="38177672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3E912A0-B8AE-8BF6-DD58-EBC09E0CB8E5}"/>
              </a:ext>
            </a:extLst>
          </p:cNvPr>
          <p:cNvSpPr>
            <a:spLocks noGrp="1"/>
          </p:cNvSpPr>
          <p:nvPr>
            <p:ph type="title"/>
          </p:nvPr>
        </p:nvSpPr>
        <p:spPr>
          <a:xfrm>
            <a:off x="498231" y="151422"/>
            <a:ext cx="10515600" cy="1059229"/>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BFF93DB8-70E2-2931-A1EC-92FE38557D34}"/>
              </a:ext>
            </a:extLst>
          </p:cNvPr>
          <p:cNvSpPr>
            <a:spLocks noGrp="1"/>
          </p:cNvSpPr>
          <p:nvPr>
            <p:ph type="body" idx="1"/>
          </p:nvPr>
        </p:nvSpPr>
        <p:spPr>
          <a:xfrm>
            <a:off x="838200" y="1509102"/>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2A66279-CB01-202B-D941-A349EEF45E8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42B960-1EB1-BC4E-80F2-79B873655A66}" type="datetime1">
              <a:rPr lang="en-US" smtClean="0"/>
              <a:t>10/30/23</a:t>
            </a:fld>
            <a:endParaRPr lang="en-US"/>
          </a:p>
        </p:txBody>
      </p:sp>
      <p:sp>
        <p:nvSpPr>
          <p:cNvPr id="5" name="Footer Placeholder 4">
            <a:extLst>
              <a:ext uri="{FF2B5EF4-FFF2-40B4-BE49-F238E27FC236}">
                <a16:creationId xmlns:a16="http://schemas.microsoft.com/office/drawing/2014/main" id="{A4039CF8-C08D-F73B-E29C-4A93E4BF760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C2AAD86-5600-C7B0-2479-C6D0B2B2584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4E17628-BB69-494D-BA8C-C14032583637}" type="slidenum">
              <a:rPr lang="en-US" smtClean="0"/>
              <a:t>‹#›</a:t>
            </a:fld>
            <a:endParaRPr lang="en-US"/>
          </a:p>
        </p:txBody>
      </p:sp>
    </p:spTree>
    <p:extLst>
      <p:ext uri="{BB962C8B-B14F-4D97-AF65-F5344CB8AC3E}">
        <p14:creationId xmlns:p14="http://schemas.microsoft.com/office/powerpoint/2010/main" val="6857949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b="1"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7.gi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medium.com/@dmccreary" TargetMode="External"/><Relationship Id="rId2" Type="http://schemas.openxmlformats.org/officeDocument/2006/relationships/hyperlink" Target="https://www.linkedin.com/in/danmccreary"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hyperlink" Target="http://medium.com/@dmccreary" TargetMode="Externa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gi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F63BF-C2EE-3E58-0AFF-7465740CA5BD}"/>
              </a:ext>
            </a:extLst>
          </p:cNvPr>
          <p:cNvSpPr>
            <a:spLocks noGrp="1"/>
          </p:cNvSpPr>
          <p:nvPr>
            <p:ph type="ctrTitle"/>
          </p:nvPr>
        </p:nvSpPr>
        <p:spPr>
          <a:xfrm>
            <a:off x="406841" y="360482"/>
            <a:ext cx="11211339" cy="834406"/>
          </a:xfrm>
        </p:spPr>
        <p:txBody>
          <a:bodyPr>
            <a:normAutofit/>
          </a:bodyPr>
          <a:lstStyle/>
          <a:p>
            <a:r>
              <a:rPr lang="en-US" sz="5400" b="1" dirty="0"/>
              <a:t>Generative Patterns for AI</a:t>
            </a:r>
          </a:p>
        </p:txBody>
      </p:sp>
      <p:sp>
        <p:nvSpPr>
          <p:cNvPr id="3" name="Subtitle 2">
            <a:extLst>
              <a:ext uri="{FF2B5EF4-FFF2-40B4-BE49-F238E27FC236}">
                <a16:creationId xmlns:a16="http://schemas.microsoft.com/office/drawing/2014/main" id="{28625AF6-712D-368C-3416-159EC03ED5EF}"/>
              </a:ext>
            </a:extLst>
          </p:cNvPr>
          <p:cNvSpPr>
            <a:spLocks noGrp="1"/>
          </p:cNvSpPr>
          <p:nvPr>
            <p:ph type="subTitle" idx="1"/>
          </p:nvPr>
        </p:nvSpPr>
        <p:spPr>
          <a:xfrm>
            <a:off x="1524000" y="5274622"/>
            <a:ext cx="9144000" cy="1655762"/>
          </a:xfrm>
        </p:spPr>
        <p:txBody>
          <a:bodyPr/>
          <a:lstStyle/>
          <a:p>
            <a:r>
              <a:rPr lang="en-US" sz="3200" dirty="0"/>
              <a:t>Foundations of AI Acceleration</a:t>
            </a:r>
          </a:p>
          <a:p>
            <a:r>
              <a:rPr lang="en-US" dirty="0"/>
              <a:t>Dan McCreary and Steve Peterson</a:t>
            </a:r>
          </a:p>
          <a:p>
            <a:r>
              <a:rPr lang="en-US" dirty="0"/>
              <a:t>November 2023</a:t>
            </a:r>
          </a:p>
        </p:txBody>
      </p:sp>
      <p:pic>
        <p:nvPicPr>
          <p:cNvPr id="4098" name="Picture 2" descr="Illustration of a team made up of a woman of Asian descent, a man of African descent, a woman of Caucasian descent, a man of Hispanic descent, and another man of Middle Eastern descent. They are all gathered around, scrutinizing two detailed architecture flowcharts pinned on the wall. Some members of the team are pointing at specific sections, while others are taking notes.">
            <a:extLst>
              <a:ext uri="{FF2B5EF4-FFF2-40B4-BE49-F238E27FC236}">
                <a16:creationId xmlns:a16="http://schemas.microsoft.com/office/drawing/2014/main" id="{C2E358D9-784D-A421-F61B-E7B398690D7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917" t="6594" r="6886" b="5774"/>
          <a:stretch/>
        </p:blipFill>
        <p:spPr bwMode="auto">
          <a:xfrm>
            <a:off x="2966720" y="1276959"/>
            <a:ext cx="6583680" cy="39155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44811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274D0C-F463-8234-B546-85D49CFCB93D}"/>
              </a:ext>
            </a:extLst>
          </p:cNvPr>
          <p:cNvSpPr>
            <a:spLocks noGrp="1"/>
          </p:cNvSpPr>
          <p:nvPr>
            <p:ph type="title"/>
          </p:nvPr>
        </p:nvSpPr>
        <p:spPr/>
        <p:txBody>
          <a:bodyPr/>
          <a:lstStyle/>
          <a:p>
            <a:r>
              <a:rPr lang="en-US" dirty="0"/>
              <a:t>Prompt Enrichment</a:t>
            </a:r>
          </a:p>
        </p:txBody>
      </p:sp>
      <p:sp>
        <p:nvSpPr>
          <p:cNvPr id="3" name="Content Placeholder 2">
            <a:extLst>
              <a:ext uri="{FF2B5EF4-FFF2-40B4-BE49-F238E27FC236}">
                <a16:creationId xmlns:a16="http://schemas.microsoft.com/office/drawing/2014/main" id="{A25D8BC5-D554-B66E-B63A-F801DE738CE8}"/>
              </a:ext>
            </a:extLst>
          </p:cNvPr>
          <p:cNvSpPr>
            <a:spLocks noGrp="1"/>
          </p:cNvSpPr>
          <p:nvPr>
            <p:ph idx="1"/>
          </p:nvPr>
        </p:nvSpPr>
        <p:spPr>
          <a:xfrm>
            <a:off x="6319776" y="1359277"/>
            <a:ext cx="5034023" cy="4351338"/>
          </a:xfrm>
        </p:spPr>
        <p:txBody>
          <a:bodyPr/>
          <a:lstStyle/>
          <a:p>
            <a:r>
              <a:rPr lang="en-US" dirty="0"/>
              <a:t>By using similar terminology that architects are already familiar with, we can quickly build new patterns</a:t>
            </a:r>
          </a:p>
        </p:txBody>
      </p:sp>
      <p:sp>
        <p:nvSpPr>
          <p:cNvPr id="4" name="Slide Number Placeholder 3">
            <a:extLst>
              <a:ext uri="{FF2B5EF4-FFF2-40B4-BE49-F238E27FC236}">
                <a16:creationId xmlns:a16="http://schemas.microsoft.com/office/drawing/2014/main" id="{E69E5628-7025-324D-2E9F-8B200F23F245}"/>
              </a:ext>
            </a:extLst>
          </p:cNvPr>
          <p:cNvSpPr>
            <a:spLocks noGrp="1"/>
          </p:cNvSpPr>
          <p:nvPr>
            <p:ph type="sldNum" sz="quarter" idx="12"/>
          </p:nvPr>
        </p:nvSpPr>
        <p:spPr/>
        <p:txBody>
          <a:bodyPr/>
          <a:lstStyle/>
          <a:p>
            <a:fld id="{E4E17628-BB69-494D-BA8C-C14032583637}" type="slidenum">
              <a:rPr lang="en-US" smtClean="0"/>
              <a:t>10</a:t>
            </a:fld>
            <a:endParaRPr lang="en-US"/>
          </a:p>
        </p:txBody>
      </p:sp>
      <p:pic>
        <p:nvPicPr>
          <p:cNvPr id="5" name="Picture 2" descr="Content Enricher - Enterprise Integration Patterns">
            <a:extLst>
              <a:ext uri="{FF2B5EF4-FFF2-40B4-BE49-F238E27FC236}">
                <a16:creationId xmlns:a16="http://schemas.microsoft.com/office/drawing/2014/main" id="{2C163FAD-D9BC-C45D-3122-B116BBB1BF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9722" y="1859882"/>
            <a:ext cx="5003800" cy="25908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BDB63ADB-6414-213E-05ED-BA281C430CAF}"/>
              </a:ext>
            </a:extLst>
          </p:cNvPr>
          <p:cNvSpPr txBox="1"/>
          <p:nvPr/>
        </p:nvSpPr>
        <p:spPr>
          <a:xfrm>
            <a:off x="589722" y="2970616"/>
            <a:ext cx="1412631" cy="369332"/>
          </a:xfrm>
          <a:prstGeom prst="rect">
            <a:avLst/>
          </a:prstGeom>
          <a:solidFill>
            <a:schemeClr val="bg1"/>
          </a:solidFill>
        </p:spPr>
        <p:txBody>
          <a:bodyPr wrap="none" rtlCol="0">
            <a:spAutoFit/>
          </a:bodyPr>
          <a:lstStyle/>
          <a:p>
            <a:r>
              <a:rPr lang="en-US" dirty="0"/>
              <a:t>Basic Prompt</a:t>
            </a:r>
          </a:p>
        </p:txBody>
      </p:sp>
      <p:sp>
        <p:nvSpPr>
          <p:cNvPr id="7" name="TextBox 6">
            <a:extLst>
              <a:ext uri="{FF2B5EF4-FFF2-40B4-BE49-F238E27FC236}">
                <a16:creationId xmlns:a16="http://schemas.microsoft.com/office/drawing/2014/main" id="{358B76EE-43C0-100D-D67F-BCDC017AAB2C}"/>
              </a:ext>
            </a:extLst>
          </p:cNvPr>
          <p:cNvSpPr txBox="1"/>
          <p:nvPr/>
        </p:nvSpPr>
        <p:spPr>
          <a:xfrm>
            <a:off x="3971458" y="2970616"/>
            <a:ext cx="1760482" cy="369332"/>
          </a:xfrm>
          <a:prstGeom prst="rect">
            <a:avLst/>
          </a:prstGeom>
          <a:solidFill>
            <a:schemeClr val="bg1"/>
          </a:solidFill>
        </p:spPr>
        <p:txBody>
          <a:bodyPr wrap="none" rtlCol="0">
            <a:spAutoFit/>
          </a:bodyPr>
          <a:lstStyle/>
          <a:p>
            <a:r>
              <a:rPr lang="en-US" dirty="0"/>
              <a:t>Enriched Prompt</a:t>
            </a:r>
          </a:p>
        </p:txBody>
      </p:sp>
    </p:spTree>
    <p:extLst>
      <p:ext uri="{BB962C8B-B14F-4D97-AF65-F5344CB8AC3E}">
        <p14:creationId xmlns:p14="http://schemas.microsoft.com/office/powerpoint/2010/main" val="19589501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7AD628-8C22-F519-24F6-90B8EB0F832C}"/>
              </a:ext>
            </a:extLst>
          </p:cNvPr>
          <p:cNvSpPr>
            <a:spLocks noGrp="1"/>
          </p:cNvSpPr>
          <p:nvPr>
            <p:ph type="title"/>
          </p:nvPr>
        </p:nvSpPr>
        <p:spPr/>
        <p:txBody>
          <a:bodyPr/>
          <a:lstStyle/>
          <a:p>
            <a:r>
              <a:rPr lang="en-US" dirty="0"/>
              <a:t>Architecture Tradeoff Analysis</a:t>
            </a:r>
          </a:p>
        </p:txBody>
      </p:sp>
      <p:sp>
        <p:nvSpPr>
          <p:cNvPr id="4" name="Slide Number Placeholder 3">
            <a:extLst>
              <a:ext uri="{FF2B5EF4-FFF2-40B4-BE49-F238E27FC236}">
                <a16:creationId xmlns:a16="http://schemas.microsoft.com/office/drawing/2014/main" id="{E76DD49D-D7F9-A945-C77D-E9EFD48102D1}"/>
              </a:ext>
            </a:extLst>
          </p:cNvPr>
          <p:cNvSpPr>
            <a:spLocks noGrp="1"/>
          </p:cNvSpPr>
          <p:nvPr>
            <p:ph type="sldNum" sz="quarter" idx="12"/>
          </p:nvPr>
        </p:nvSpPr>
        <p:spPr/>
        <p:txBody>
          <a:bodyPr/>
          <a:lstStyle/>
          <a:p>
            <a:fld id="{E4E17628-BB69-494D-BA8C-C14032583637}" type="slidenum">
              <a:rPr lang="en-US" smtClean="0"/>
              <a:t>11</a:t>
            </a:fld>
            <a:endParaRPr lang="en-US"/>
          </a:p>
        </p:txBody>
      </p:sp>
      <p:sp>
        <p:nvSpPr>
          <p:cNvPr id="37" name="Rectangle 36">
            <a:extLst>
              <a:ext uri="{FF2B5EF4-FFF2-40B4-BE49-F238E27FC236}">
                <a16:creationId xmlns:a16="http://schemas.microsoft.com/office/drawing/2014/main" id="{F20ADA0A-0F72-B1DA-D837-9B309F4816D0}"/>
              </a:ext>
            </a:extLst>
          </p:cNvPr>
          <p:cNvSpPr/>
          <p:nvPr/>
        </p:nvSpPr>
        <p:spPr>
          <a:xfrm>
            <a:off x="2468880" y="1505334"/>
            <a:ext cx="6705600" cy="4038600"/>
          </a:xfrm>
          <a:prstGeom prst="rect">
            <a:avLst/>
          </a:prstGeom>
          <a:solidFill>
            <a:sysClr val="window" lastClr="FFFFFF">
              <a:lumMod val="85000"/>
            </a:sysClr>
          </a:solidFill>
          <a:ln w="25400" cap="flat" cmpd="sng" algn="ctr">
            <a:solidFill>
              <a:sysClr val="window" lastClr="FFFFFF">
                <a:lumMod val="95000"/>
              </a:sysClr>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Narrow"/>
              <a:ea typeface="+mn-ea"/>
              <a:cs typeface="+mn-cs"/>
            </a:endParaRPr>
          </a:p>
        </p:txBody>
      </p:sp>
      <p:sp>
        <p:nvSpPr>
          <p:cNvPr id="38" name="Rectangle 37">
            <a:extLst>
              <a:ext uri="{FF2B5EF4-FFF2-40B4-BE49-F238E27FC236}">
                <a16:creationId xmlns:a16="http://schemas.microsoft.com/office/drawing/2014/main" id="{6C020D5D-8709-F893-1198-001839C2489B}"/>
              </a:ext>
            </a:extLst>
          </p:cNvPr>
          <p:cNvSpPr/>
          <p:nvPr/>
        </p:nvSpPr>
        <p:spPr>
          <a:xfrm>
            <a:off x="3002280" y="1733934"/>
            <a:ext cx="1219200" cy="533400"/>
          </a:xfrm>
          <a:prstGeom prst="rect">
            <a:avLst/>
          </a:prstGeom>
          <a:solidFill>
            <a:srgbClr val="FFC000"/>
          </a:solidFill>
          <a:ln w="25400" cap="flat" cmpd="sng" algn="ctr">
            <a:solidFill>
              <a:sysClr val="windowText" lastClr="000000"/>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600" b="1" i="0" u="none" strike="noStrike" kern="0" cap="none" spc="0" normalizeH="0" baseline="0" noProof="0" dirty="0">
                <a:ln>
                  <a:noFill/>
                </a:ln>
                <a:solidFill>
                  <a:prstClr val="black"/>
                </a:solidFill>
                <a:effectLst/>
                <a:uLnTx/>
                <a:uFillTx/>
                <a:latin typeface="Arial Narrow" pitchFamily="34" charset="0"/>
                <a:ea typeface="+mn-ea"/>
                <a:cs typeface="+mn-cs"/>
              </a:rPr>
              <a:t>Business</a:t>
            </a:r>
          </a:p>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600" b="1" i="0" u="none" strike="noStrike" kern="0" cap="none" spc="0" normalizeH="0" baseline="0" noProof="0" dirty="0">
                <a:ln>
                  <a:noFill/>
                </a:ln>
                <a:solidFill>
                  <a:prstClr val="black"/>
                </a:solidFill>
                <a:effectLst/>
                <a:uLnTx/>
                <a:uFillTx/>
                <a:latin typeface="Arial Narrow" pitchFamily="34" charset="0"/>
                <a:ea typeface="+mn-ea"/>
                <a:cs typeface="+mn-cs"/>
              </a:rPr>
              <a:t>Drivers</a:t>
            </a:r>
          </a:p>
        </p:txBody>
      </p:sp>
      <p:sp>
        <p:nvSpPr>
          <p:cNvPr id="39" name="Rectangle 38">
            <a:extLst>
              <a:ext uri="{FF2B5EF4-FFF2-40B4-BE49-F238E27FC236}">
                <a16:creationId xmlns:a16="http://schemas.microsoft.com/office/drawing/2014/main" id="{CF9F0798-9092-2827-2C59-F6C858BDF448}"/>
              </a:ext>
            </a:extLst>
          </p:cNvPr>
          <p:cNvSpPr/>
          <p:nvPr/>
        </p:nvSpPr>
        <p:spPr>
          <a:xfrm>
            <a:off x="4602480" y="1733934"/>
            <a:ext cx="1295400" cy="533400"/>
          </a:xfrm>
          <a:prstGeom prst="rect">
            <a:avLst/>
          </a:prstGeom>
          <a:solidFill>
            <a:srgbClr val="FFC000"/>
          </a:solidFill>
          <a:ln w="25400" cap="flat" cmpd="sng" algn="ctr">
            <a:solidFill>
              <a:sysClr val="windowText" lastClr="000000"/>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600" b="1" i="0" u="none" strike="noStrike" kern="0" cap="none" spc="0" normalizeH="0" baseline="0" noProof="0" dirty="0">
                <a:ln>
                  <a:noFill/>
                </a:ln>
                <a:solidFill>
                  <a:prstClr val="black"/>
                </a:solidFill>
                <a:effectLst/>
                <a:uLnTx/>
                <a:uFillTx/>
                <a:latin typeface="Arial Narrow" pitchFamily="34" charset="0"/>
                <a:ea typeface="+mn-ea"/>
                <a:cs typeface="+mn-cs"/>
              </a:rPr>
              <a:t>Quality</a:t>
            </a:r>
          </a:p>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600" b="1" i="0" u="none" strike="noStrike" kern="0" cap="none" spc="0" normalizeH="0" baseline="0" noProof="0" dirty="0">
                <a:ln>
                  <a:noFill/>
                </a:ln>
                <a:solidFill>
                  <a:prstClr val="black"/>
                </a:solidFill>
                <a:effectLst/>
                <a:uLnTx/>
                <a:uFillTx/>
                <a:latin typeface="Arial Narrow" pitchFamily="34" charset="0"/>
                <a:ea typeface="+mn-ea"/>
                <a:cs typeface="+mn-cs"/>
              </a:rPr>
              <a:t>Attributes</a:t>
            </a:r>
          </a:p>
        </p:txBody>
      </p:sp>
      <p:sp>
        <p:nvSpPr>
          <p:cNvPr id="40" name="Rectangle 39">
            <a:extLst>
              <a:ext uri="{FF2B5EF4-FFF2-40B4-BE49-F238E27FC236}">
                <a16:creationId xmlns:a16="http://schemas.microsoft.com/office/drawing/2014/main" id="{E1A7CE59-F19E-BDFA-FC7C-A5B8ED55AB05}"/>
              </a:ext>
            </a:extLst>
          </p:cNvPr>
          <p:cNvSpPr/>
          <p:nvPr/>
        </p:nvSpPr>
        <p:spPr>
          <a:xfrm>
            <a:off x="6278880" y="1733934"/>
            <a:ext cx="1219200" cy="533400"/>
          </a:xfrm>
          <a:prstGeom prst="rect">
            <a:avLst/>
          </a:prstGeom>
          <a:solidFill>
            <a:srgbClr val="FFC000"/>
          </a:solidFill>
          <a:ln w="25400" cap="flat" cmpd="sng" algn="ctr">
            <a:solidFill>
              <a:sysClr val="windowText" lastClr="000000"/>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600" b="1" i="0" u="none" strike="noStrike" kern="0" cap="none" spc="0" normalizeH="0" baseline="0" noProof="0" dirty="0">
                <a:ln>
                  <a:noFill/>
                </a:ln>
                <a:solidFill>
                  <a:prstClr val="black"/>
                </a:solidFill>
                <a:effectLst/>
                <a:uLnTx/>
                <a:uFillTx/>
                <a:latin typeface="Arial Narrow" pitchFamily="34" charset="0"/>
                <a:ea typeface="+mn-ea"/>
                <a:cs typeface="+mn-cs"/>
              </a:rPr>
              <a:t>User</a:t>
            </a:r>
          </a:p>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600" b="1" i="0" u="none" strike="noStrike" kern="0" cap="none" spc="0" normalizeH="0" baseline="0" noProof="0" dirty="0">
                <a:ln>
                  <a:noFill/>
                </a:ln>
                <a:solidFill>
                  <a:prstClr val="black"/>
                </a:solidFill>
                <a:effectLst/>
                <a:uLnTx/>
                <a:uFillTx/>
                <a:latin typeface="Arial Narrow" pitchFamily="34" charset="0"/>
                <a:ea typeface="+mn-ea"/>
                <a:cs typeface="+mn-cs"/>
              </a:rPr>
              <a:t>Stories</a:t>
            </a:r>
          </a:p>
        </p:txBody>
      </p:sp>
      <p:sp>
        <p:nvSpPr>
          <p:cNvPr id="41" name="Oval 40">
            <a:extLst>
              <a:ext uri="{FF2B5EF4-FFF2-40B4-BE49-F238E27FC236}">
                <a16:creationId xmlns:a16="http://schemas.microsoft.com/office/drawing/2014/main" id="{438CAED4-8DC3-D662-088F-B7091728D54A}"/>
              </a:ext>
            </a:extLst>
          </p:cNvPr>
          <p:cNvSpPr/>
          <p:nvPr/>
        </p:nvSpPr>
        <p:spPr>
          <a:xfrm>
            <a:off x="7802880" y="1733934"/>
            <a:ext cx="1295400" cy="1219200"/>
          </a:xfrm>
          <a:prstGeom prst="ellipse">
            <a:avLst/>
          </a:prstGeom>
          <a:solidFill>
            <a:srgbClr val="92D050"/>
          </a:solidFill>
          <a:ln w="25400" cap="flat" cmpd="sng" algn="ctr">
            <a:solidFill>
              <a:sysClr val="windowText" lastClr="000000"/>
            </a:solidFill>
            <a:prstDash val="solid"/>
          </a:ln>
          <a:effectLst/>
        </p:spPr>
        <p:txBody>
          <a:bodyPr lIns="0" rIns="0"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2000" b="1" i="0" u="none" strike="noStrike" kern="0" cap="none" spc="0" normalizeH="0" baseline="0" noProof="0" dirty="0">
                <a:ln>
                  <a:noFill/>
                </a:ln>
                <a:solidFill>
                  <a:prstClr val="black"/>
                </a:solidFill>
                <a:effectLst/>
                <a:uLnTx/>
                <a:uFillTx/>
                <a:latin typeface="Arial Narrow" pitchFamily="34" charset="0"/>
                <a:ea typeface="+mn-ea"/>
                <a:cs typeface="+mn-cs"/>
              </a:rPr>
              <a:t>Analysis</a:t>
            </a:r>
          </a:p>
        </p:txBody>
      </p:sp>
      <p:cxnSp>
        <p:nvCxnSpPr>
          <p:cNvPr id="42" name="Straight Arrow Connector 41">
            <a:extLst>
              <a:ext uri="{FF2B5EF4-FFF2-40B4-BE49-F238E27FC236}">
                <a16:creationId xmlns:a16="http://schemas.microsoft.com/office/drawing/2014/main" id="{5BC7E393-6111-6C92-54B7-A73E05C88E4C}"/>
              </a:ext>
            </a:extLst>
          </p:cNvPr>
          <p:cNvCxnSpPr>
            <a:stCxn id="38" idx="3"/>
          </p:cNvCxnSpPr>
          <p:nvPr/>
        </p:nvCxnSpPr>
        <p:spPr>
          <a:xfrm>
            <a:off x="4221480" y="2000634"/>
            <a:ext cx="381000" cy="1588"/>
          </a:xfrm>
          <a:prstGeom prst="straightConnector1">
            <a:avLst/>
          </a:prstGeom>
          <a:noFill/>
          <a:ln w="57150" cap="flat" cmpd="sng" algn="ctr">
            <a:solidFill>
              <a:sysClr val="windowText" lastClr="000000"/>
            </a:solidFill>
            <a:prstDash val="solid"/>
            <a:headEnd type="none" w="med" len="med"/>
            <a:tailEnd type="triangle" w="med" len="med"/>
          </a:ln>
          <a:effectLst/>
        </p:spPr>
      </p:cxnSp>
      <p:cxnSp>
        <p:nvCxnSpPr>
          <p:cNvPr id="43" name="Straight Arrow Connector 42">
            <a:extLst>
              <a:ext uri="{FF2B5EF4-FFF2-40B4-BE49-F238E27FC236}">
                <a16:creationId xmlns:a16="http://schemas.microsoft.com/office/drawing/2014/main" id="{525DC308-B06F-A994-B4F8-E86C8F46B598}"/>
              </a:ext>
            </a:extLst>
          </p:cNvPr>
          <p:cNvCxnSpPr/>
          <p:nvPr/>
        </p:nvCxnSpPr>
        <p:spPr>
          <a:xfrm>
            <a:off x="5897880" y="1962534"/>
            <a:ext cx="381000" cy="1588"/>
          </a:xfrm>
          <a:prstGeom prst="straightConnector1">
            <a:avLst/>
          </a:prstGeom>
          <a:noFill/>
          <a:ln w="57150" cap="flat" cmpd="sng" algn="ctr">
            <a:solidFill>
              <a:sysClr val="windowText" lastClr="000000"/>
            </a:solidFill>
            <a:prstDash val="solid"/>
            <a:headEnd type="none" w="med" len="med"/>
            <a:tailEnd type="triangle" w="med" len="med"/>
          </a:ln>
          <a:effectLst/>
        </p:spPr>
      </p:cxnSp>
      <p:sp>
        <p:nvSpPr>
          <p:cNvPr id="44" name="Rectangle 43">
            <a:extLst>
              <a:ext uri="{FF2B5EF4-FFF2-40B4-BE49-F238E27FC236}">
                <a16:creationId xmlns:a16="http://schemas.microsoft.com/office/drawing/2014/main" id="{6B3BADFE-67B3-9B12-E03F-A4D6ABE70E7D}"/>
              </a:ext>
            </a:extLst>
          </p:cNvPr>
          <p:cNvSpPr/>
          <p:nvPr/>
        </p:nvSpPr>
        <p:spPr>
          <a:xfrm>
            <a:off x="3002280" y="2419734"/>
            <a:ext cx="1219200" cy="533400"/>
          </a:xfrm>
          <a:prstGeom prst="rect">
            <a:avLst/>
          </a:prstGeom>
          <a:solidFill>
            <a:srgbClr val="FFC000"/>
          </a:solidFill>
          <a:ln w="25400" cap="flat" cmpd="sng" algn="ctr">
            <a:solidFill>
              <a:sysClr val="windowText" lastClr="000000"/>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600" b="1" i="0" u="none" strike="noStrike" kern="0" cap="none" spc="0" normalizeH="0" baseline="0" noProof="0" dirty="0">
                <a:ln>
                  <a:noFill/>
                </a:ln>
                <a:solidFill>
                  <a:prstClr val="black"/>
                </a:solidFill>
                <a:effectLst/>
                <a:uLnTx/>
                <a:uFillTx/>
                <a:latin typeface="Arial Narrow" pitchFamily="34" charset="0"/>
                <a:ea typeface="+mn-ea"/>
                <a:cs typeface="+mn-cs"/>
              </a:rPr>
              <a:t>Architecture</a:t>
            </a:r>
            <a:br>
              <a:rPr kumimoji="0" lang="en-US" sz="1600" b="1" i="0" u="none" strike="noStrike" kern="0" cap="none" spc="0" normalizeH="0" baseline="0" noProof="0" dirty="0">
                <a:ln>
                  <a:noFill/>
                </a:ln>
                <a:solidFill>
                  <a:prstClr val="black"/>
                </a:solidFill>
                <a:effectLst/>
                <a:uLnTx/>
                <a:uFillTx/>
                <a:latin typeface="Arial Narrow" pitchFamily="34" charset="0"/>
                <a:ea typeface="+mn-ea"/>
                <a:cs typeface="+mn-cs"/>
              </a:rPr>
            </a:br>
            <a:r>
              <a:rPr kumimoji="0" lang="en-US" sz="1600" b="1" i="0" u="none" strike="noStrike" kern="0" cap="none" spc="0" normalizeH="0" baseline="0" noProof="0" dirty="0">
                <a:ln>
                  <a:noFill/>
                </a:ln>
                <a:solidFill>
                  <a:prstClr val="black"/>
                </a:solidFill>
                <a:effectLst/>
                <a:uLnTx/>
                <a:uFillTx/>
                <a:latin typeface="Arial Narrow" pitchFamily="34" charset="0"/>
                <a:ea typeface="+mn-ea"/>
                <a:cs typeface="+mn-cs"/>
              </a:rPr>
              <a:t>Plan</a:t>
            </a:r>
          </a:p>
        </p:txBody>
      </p:sp>
      <p:sp>
        <p:nvSpPr>
          <p:cNvPr id="45" name="Rectangle 44">
            <a:extLst>
              <a:ext uri="{FF2B5EF4-FFF2-40B4-BE49-F238E27FC236}">
                <a16:creationId xmlns:a16="http://schemas.microsoft.com/office/drawing/2014/main" id="{B8481620-8C7F-0CE4-2FD6-60CCEB402DC7}"/>
              </a:ext>
            </a:extLst>
          </p:cNvPr>
          <p:cNvSpPr/>
          <p:nvPr/>
        </p:nvSpPr>
        <p:spPr>
          <a:xfrm>
            <a:off x="4602480" y="2419734"/>
            <a:ext cx="1295400" cy="533400"/>
          </a:xfrm>
          <a:prstGeom prst="rect">
            <a:avLst/>
          </a:prstGeom>
          <a:solidFill>
            <a:srgbClr val="FFC000"/>
          </a:solidFill>
          <a:ln w="25400" cap="flat" cmpd="sng" algn="ctr">
            <a:solidFill>
              <a:sysClr val="windowText" lastClr="000000"/>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600" b="1" i="0" u="none" strike="noStrike" kern="0" cap="none" spc="0" normalizeH="0" baseline="0" noProof="0" dirty="0">
                <a:ln>
                  <a:noFill/>
                </a:ln>
                <a:solidFill>
                  <a:prstClr val="black"/>
                </a:solidFill>
                <a:effectLst/>
                <a:uLnTx/>
                <a:uFillTx/>
                <a:latin typeface="Arial Narrow" pitchFamily="34" charset="0"/>
                <a:ea typeface="+mn-ea"/>
                <a:cs typeface="+mn-cs"/>
              </a:rPr>
              <a:t>Architectural</a:t>
            </a:r>
          </a:p>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600" b="1" i="0" u="none" strike="noStrike" kern="0" cap="none" spc="0" normalizeH="0" baseline="0" noProof="0" dirty="0">
                <a:ln>
                  <a:noFill/>
                </a:ln>
                <a:solidFill>
                  <a:prstClr val="black"/>
                </a:solidFill>
                <a:effectLst/>
                <a:uLnTx/>
                <a:uFillTx/>
                <a:latin typeface="Arial Narrow" pitchFamily="34" charset="0"/>
                <a:ea typeface="+mn-ea"/>
                <a:cs typeface="+mn-cs"/>
              </a:rPr>
              <a:t>Approaches</a:t>
            </a:r>
          </a:p>
        </p:txBody>
      </p:sp>
      <p:sp>
        <p:nvSpPr>
          <p:cNvPr id="46" name="Rectangle 45">
            <a:extLst>
              <a:ext uri="{FF2B5EF4-FFF2-40B4-BE49-F238E27FC236}">
                <a16:creationId xmlns:a16="http://schemas.microsoft.com/office/drawing/2014/main" id="{95F1DC70-1794-DEE0-BA9C-30227493B189}"/>
              </a:ext>
            </a:extLst>
          </p:cNvPr>
          <p:cNvSpPr/>
          <p:nvPr/>
        </p:nvSpPr>
        <p:spPr>
          <a:xfrm>
            <a:off x="6278880" y="2419734"/>
            <a:ext cx="1219200" cy="533400"/>
          </a:xfrm>
          <a:prstGeom prst="rect">
            <a:avLst/>
          </a:prstGeom>
          <a:solidFill>
            <a:srgbClr val="FFC000"/>
          </a:solidFill>
          <a:ln w="25400" cap="flat" cmpd="sng" algn="ctr">
            <a:solidFill>
              <a:sysClr val="windowText" lastClr="000000"/>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600" b="1" i="0" u="none" strike="noStrike" kern="0" cap="none" spc="0" normalizeH="0" baseline="0" noProof="0" dirty="0">
                <a:ln>
                  <a:noFill/>
                </a:ln>
                <a:solidFill>
                  <a:prstClr val="black"/>
                </a:solidFill>
                <a:effectLst/>
                <a:uLnTx/>
                <a:uFillTx/>
                <a:latin typeface="Arial Narrow" pitchFamily="34" charset="0"/>
                <a:ea typeface="+mn-ea"/>
                <a:cs typeface="+mn-cs"/>
              </a:rPr>
              <a:t>Architectural</a:t>
            </a:r>
          </a:p>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600" b="1" i="0" u="none" strike="noStrike" kern="0" cap="none" spc="0" normalizeH="0" baseline="0" noProof="0" dirty="0">
                <a:ln>
                  <a:noFill/>
                </a:ln>
                <a:solidFill>
                  <a:prstClr val="black"/>
                </a:solidFill>
                <a:effectLst/>
                <a:uLnTx/>
                <a:uFillTx/>
                <a:latin typeface="Arial Narrow" pitchFamily="34" charset="0"/>
                <a:ea typeface="+mn-ea"/>
                <a:cs typeface="+mn-cs"/>
              </a:rPr>
              <a:t>Decisions</a:t>
            </a:r>
          </a:p>
        </p:txBody>
      </p:sp>
      <p:cxnSp>
        <p:nvCxnSpPr>
          <p:cNvPr id="47" name="Straight Arrow Connector 46">
            <a:extLst>
              <a:ext uri="{FF2B5EF4-FFF2-40B4-BE49-F238E27FC236}">
                <a16:creationId xmlns:a16="http://schemas.microsoft.com/office/drawing/2014/main" id="{50CEE6C4-E956-0BF6-2198-09853DF7923A}"/>
              </a:ext>
            </a:extLst>
          </p:cNvPr>
          <p:cNvCxnSpPr>
            <a:cxnSpLocks/>
            <a:stCxn id="44" idx="3"/>
          </p:cNvCxnSpPr>
          <p:nvPr/>
        </p:nvCxnSpPr>
        <p:spPr>
          <a:xfrm>
            <a:off x="4221480" y="2686434"/>
            <a:ext cx="381000" cy="1588"/>
          </a:xfrm>
          <a:prstGeom prst="straightConnector1">
            <a:avLst/>
          </a:prstGeom>
          <a:noFill/>
          <a:ln w="57150" cap="flat" cmpd="sng" algn="ctr">
            <a:solidFill>
              <a:sysClr val="windowText" lastClr="000000"/>
            </a:solidFill>
            <a:prstDash val="solid"/>
            <a:headEnd type="none" w="med" len="med"/>
            <a:tailEnd type="triangle" w="med" len="med"/>
          </a:ln>
          <a:effectLst/>
        </p:spPr>
      </p:cxnSp>
      <p:cxnSp>
        <p:nvCxnSpPr>
          <p:cNvPr id="48" name="Straight Arrow Connector 47">
            <a:extLst>
              <a:ext uri="{FF2B5EF4-FFF2-40B4-BE49-F238E27FC236}">
                <a16:creationId xmlns:a16="http://schemas.microsoft.com/office/drawing/2014/main" id="{A22185AA-D745-EA7E-240B-C894585E701D}"/>
              </a:ext>
            </a:extLst>
          </p:cNvPr>
          <p:cNvCxnSpPr/>
          <p:nvPr/>
        </p:nvCxnSpPr>
        <p:spPr>
          <a:xfrm>
            <a:off x="5897880" y="2648334"/>
            <a:ext cx="381000" cy="1588"/>
          </a:xfrm>
          <a:prstGeom prst="straightConnector1">
            <a:avLst/>
          </a:prstGeom>
          <a:noFill/>
          <a:ln w="57150" cap="flat" cmpd="sng" algn="ctr">
            <a:solidFill>
              <a:sysClr val="windowText" lastClr="000000"/>
            </a:solidFill>
            <a:prstDash val="solid"/>
            <a:headEnd type="none" w="med" len="med"/>
            <a:tailEnd type="triangle" w="med" len="med"/>
          </a:ln>
          <a:effectLst/>
        </p:spPr>
      </p:cxnSp>
      <p:cxnSp>
        <p:nvCxnSpPr>
          <p:cNvPr id="49" name="Straight Arrow Connector 48">
            <a:extLst>
              <a:ext uri="{FF2B5EF4-FFF2-40B4-BE49-F238E27FC236}">
                <a16:creationId xmlns:a16="http://schemas.microsoft.com/office/drawing/2014/main" id="{FA4FB4A8-5A96-D82D-4878-BED0387421C7}"/>
              </a:ext>
            </a:extLst>
          </p:cNvPr>
          <p:cNvCxnSpPr/>
          <p:nvPr/>
        </p:nvCxnSpPr>
        <p:spPr>
          <a:xfrm>
            <a:off x="7498080" y="2038734"/>
            <a:ext cx="381000" cy="1588"/>
          </a:xfrm>
          <a:prstGeom prst="straightConnector1">
            <a:avLst/>
          </a:prstGeom>
          <a:noFill/>
          <a:ln w="57150" cap="flat" cmpd="sng" algn="ctr">
            <a:solidFill>
              <a:sysClr val="windowText" lastClr="000000"/>
            </a:solidFill>
            <a:prstDash val="solid"/>
            <a:headEnd type="none" w="med" len="med"/>
            <a:tailEnd type="triangle" w="med" len="med"/>
          </a:ln>
          <a:effectLst/>
        </p:spPr>
      </p:cxnSp>
      <p:cxnSp>
        <p:nvCxnSpPr>
          <p:cNvPr id="50" name="Straight Arrow Connector 49">
            <a:extLst>
              <a:ext uri="{FF2B5EF4-FFF2-40B4-BE49-F238E27FC236}">
                <a16:creationId xmlns:a16="http://schemas.microsoft.com/office/drawing/2014/main" id="{012471D2-49F7-7F17-862F-973C7BA20617}"/>
              </a:ext>
            </a:extLst>
          </p:cNvPr>
          <p:cNvCxnSpPr/>
          <p:nvPr/>
        </p:nvCxnSpPr>
        <p:spPr>
          <a:xfrm>
            <a:off x="7498080" y="2648334"/>
            <a:ext cx="381000" cy="1588"/>
          </a:xfrm>
          <a:prstGeom prst="straightConnector1">
            <a:avLst/>
          </a:prstGeom>
          <a:noFill/>
          <a:ln w="57150" cap="flat" cmpd="sng" algn="ctr">
            <a:solidFill>
              <a:sysClr val="windowText" lastClr="000000"/>
            </a:solidFill>
            <a:prstDash val="solid"/>
            <a:headEnd type="none" w="med" len="med"/>
            <a:tailEnd type="triangle" w="med" len="med"/>
          </a:ln>
          <a:effectLst/>
        </p:spPr>
      </p:cxnSp>
      <p:sp>
        <p:nvSpPr>
          <p:cNvPr id="51" name="Rectangle 50">
            <a:extLst>
              <a:ext uri="{FF2B5EF4-FFF2-40B4-BE49-F238E27FC236}">
                <a16:creationId xmlns:a16="http://schemas.microsoft.com/office/drawing/2014/main" id="{3EC68D5C-18E8-29CF-778D-20FA04F265AD}"/>
              </a:ext>
            </a:extLst>
          </p:cNvPr>
          <p:cNvSpPr/>
          <p:nvPr/>
        </p:nvSpPr>
        <p:spPr>
          <a:xfrm>
            <a:off x="6278880" y="3181734"/>
            <a:ext cx="1219200" cy="457200"/>
          </a:xfrm>
          <a:prstGeom prst="rect">
            <a:avLst/>
          </a:prstGeom>
          <a:solidFill>
            <a:srgbClr val="1F497D">
              <a:lumMod val="40000"/>
              <a:lumOff val="60000"/>
            </a:srgbClr>
          </a:solidFill>
          <a:ln w="25400" cap="flat" cmpd="sng" algn="ctr">
            <a:solidFill>
              <a:sysClr val="windowText" lastClr="000000"/>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600" b="1" i="0" u="none" strike="noStrike" kern="0" cap="none" spc="0" normalizeH="0" baseline="0" noProof="0" dirty="0">
                <a:ln>
                  <a:noFill/>
                </a:ln>
                <a:solidFill>
                  <a:prstClr val="black"/>
                </a:solidFill>
                <a:effectLst/>
                <a:uLnTx/>
                <a:uFillTx/>
                <a:latin typeface="Arial Narrow" pitchFamily="34" charset="0"/>
                <a:ea typeface="+mn-ea"/>
                <a:cs typeface="+mn-cs"/>
              </a:rPr>
              <a:t>Tradeoffs</a:t>
            </a:r>
          </a:p>
        </p:txBody>
      </p:sp>
      <p:sp>
        <p:nvSpPr>
          <p:cNvPr id="52" name="Rectangle 51">
            <a:extLst>
              <a:ext uri="{FF2B5EF4-FFF2-40B4-BE49-F238E27FC236}">
                <a16:creationId xmlns:a16="http://schemas.microsoft.com/office/drawing/2014/main" id="{C73A4A28-99DD-3325-3612-B17DB681179A}"/>
              </a:ext>
            </a:extLst>
          </p:cNvPr>
          <p:cNvSpPr/>
          <p:nvPr/>
        </p:nvSpPr>
        <p:spPr>
          <a:xfrm>
            <a:off x="6278880" y="3791334"/>
            <a:ext cx="1219200" cy="533400"/>
          </a:xfrm>
          <a:prstGeom prst="rect">
            <a:avLst/>
          </a:prstGeom>
          <a:solidFill>
            <a:srgbClr val="1F497D">
              <a:lumMod val="40000"/>
              <a:lumOff val="60000"/>
            </a:srgbClr>
          </a:solidFill>
          <a:ln w="25400" cap="flat" cmpd="sng" algn="ctr">
            <a:solidFill>
              <a:sysClr val="windowText" lastClr="000000"/>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600" b="1" i="0" u="none" strike="noStrike" kern="0" cap="none" spc="0" normalizeH="0" baseline="0" noProof="0" dirty="0">
                <a:ln>
                  <a:noFill/>
                </a:ln>
                <a:solidFill>
                  <a:prstClr val="black"/>
                </a:solidFill>
                <a:effectLst/>
                <a:uLnTx/>
                <a:uFillTx/>
                <a:latin typeface="Arial Narrow" pitchFamily="34" charset="0"/>
                <a:ea typeface="+mn-ea"/>
                <a:cs typeface="+mn-cs"/>
              </a:rPr>
              <a:t>Sensitivity</a:t>
            </a:r>
          </a:p>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600" b="1" i="0" u="none" strike="noStrike" kern="0" cap="none" spc="0" normalizeH="0" baseline="0" noProof="0" dirty="0">
                <a:ln>
                  <a:noFill/>
                </a:ln>
                <a:solidFill>
                  <a:prstClr val="black"/>
                </a:solidFill>
                <a:effectLst/>
                <a:uLnTx/>
                <a:uFillTx/>
                <a:latin typeface="Arial Narrow" pitchFamily="34" charset="0"/>
                <a:ea typeface="+mn-ea"/>
                <a:cs typeface="+mn-cs"/>
              </a:rPr>
              <a:t>Points</a:t>
            </a:r>
          </a:p>
        </p:txBody>
      </p:sp>
      <p:sp>
        <p:nvSpPr>
          <p:cNvPr id="53" name="Rectangle 52">
            <a:extLst>
              <a:ext uri="{FF2B5EF4-FFF2-40B4-BE49-F238E27FC236}">
                <a16:creationId xmlns:a16="http://schemas.microsoft.com/office/drawing/2014/main" id="{2D243C43-9BFE-E1AA-8BE9-D82CA8EF80EE}"/>
              </a:ext>
            </a:extLst>
          </p:cNvPr>
          <p:cNvSpPr/>
          <p:nvPr/>
        </p:nvSpPr>
        <p:spPr>
          <a:xfrm>
            <a:off x="6278880" y="4477134"/>
            <a:ext cx="1219200" cy="381000"/>
          </a:xfrm>
          <a:prstGeom prst="rect">
            <a:avLst/>
          </a:prstGeom>
          <a:solidFill>
            <a:srgbClr val="1F497D">
              <a:lumMod val="40000"/>
              <a:lumOff val="60000"/>
            </a:srgbClr>
          </a:solidFill>
          <a:ln w="25400" cap="flat" cmpd="sng" algn="ctr">
            <a:solidFill>
              <a:sysClr val="windowText" lastClr="000000"/>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600" b="1" i="0" u="none" strike="noStrike" kern="0" cap="none" spc="0" normalizeH="0" baseline="0" noProof="0" dirty="0">
                <a:ln>
                  <a:noFill/>
                </a:ln>
                <a:solidFill>
                  <a:prstClr val="black"/>
                </a:solidFill>
                <a:effectLst/>
                <a:uLnTx/>
                <a:uFillTx/>
                <a:latin typeface="Arial Narrow" pitchFamily="34" charset="0"/>
                <a:ea typeface="+mn-ea"/>
                <a:cs typeface="+mn-cs"/>
              </a:rPr>
              <a:t>Non-Risks</a:t>
            </a:r>
          </a:p>
        </p:txBody>
      </p:sp>
      <p:sp>
        <p:nvSpPr>
          <p:cNvPr id="54" name="Rectangle 53">
            <a:extLst>
              <a:ext uri="{FF2B5EF4-FFF2-40B4-BE49-F238E27FC236}">
                <a16:creationId xmlns:a16="http://schemas.microsoft.com/office/drawing/2014/main" id="{15228490-2C03-92EF-3674-C1C978C9B728}"/>
              </a:ext>
            </a:extLst>
          </p:cNvPr>
          <p:cNvSpPr/>
          <p:nvPr/>
        </p:nvSpPr>
        <p:spPr>
          <a:xfrm>
            <a:off x="6278880" y="5010534"/>
            <a:ext cx="1219200" cy="381000"/>
          </a:xfrm>
          <a:prstGeom prst="rect">
            <a:avLst/>
          </a:prstGeom>
          <a:solidFill>
            <a:srgbClr val="1F497D">
              <a:lumMod val="40000"/>
              <a:lumOff val="60000"/>
            </a:srgbClr>
          </a:solidFill>
          <a:ln w="25400" cap="flat" cmpd="sng" algn="ctr">
            <a:solidFill>
              <a:sysClr val="windowText" lastClr="000000"/>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600" b="1" i="0" u="none" strike="noStrike" kern="0" cap="none" spc="0" normalizeH="0" baseline="0" noProof="0" dirty="0">
                <a:ln>
                  <a:noFill/>
                </a:ln>
                <a:solidFill>
                  <a:prstClr val="black"/>
                </a:solidFill>
                <a:effectLst/>
                <a:uLnTx/>
                <a:uFillTx/>
                <a:latin typeface="Arial Narrow" pitchFamily="34" charset="0"/>
                <a:ea typeface="+mn-ea"/>
                <a:cs typeface="+mn-cs"/>
              </a:rPr>
              <a:t>Risks</a:t>
            </a:r>
          </a:p>
        </p:txBody>
      </p:sp>
      <p:sp>
        <p:nvSpPr>
          <p:cNvPr id="55" name="Rectangle 54">
            <a:extLst>
              <a:ext uri="{FF2B5EF4-FFF2-40B4-BE49-F238E27FC236}">
                <a16:creationId xmlns:a16="http://schemas.microsoft.com/office/drawing/2014/main" id="{DBC9E377-F4F6-975D-BF4C-B5355F143576}"/>
              </a:ext>
            </a:extLst>
          </p:cNvPr>
          <p:cNvSpPr/>
          <p:nvPr/>
        </p:nvSpPr>
        <p:spPr>
          <a:xfrm>
            <a:off x="8412480" y="2953134"/>
            <a:ext cx="76200" cy="2316956"/>
          </a:xfrm>
          <a:prstGeom prst="rect">
            <a:avLst/>
          </a:prstGeom>
          <a:solidFill>
            <a:sysClr val="windowText" lastClr="000000"/>
          </a:solidFill>
          <a:ln w="25400" cap="flat" cmpd="sng" algn="ctr">
            <a:solidFill>
              <a:sysClr val="windowText" lastClr="000000"/>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Narrow"/>
              <a:ea typeface="+mn-ea"/>
              <a:cs typeface="+mn-cs"/>
            </a:endParaRPr>
          </a:p>
        </p:txBody>
      </p:sp>
      <p:cxnSp>
        <p:nvCxnSpPr>
          <p:cNvPr id="56" name="Straight Arrow Connector 55">
            <a:extLst>
              <a:ext uri="{FF2B5EF4-FFF2-40B4-BE49-F238E27FC236}">
                <a16:creationId xmlns:a16="http://schemas.microsoft.com/office/drawing/2014/main" id="{8FBD1D96-21DA-7A19-34CF-D2E5C8F4E85C}"/>
              </a:ext>
            </a:extLst>
          </p:cNvPr>
          <p:cNvCxnSpPr>
            <a:endCxn id="51" idx="3"/>
          </p:cNvCxnSpPr>
          <p:nvPr/>
        </p:nvCxnSpPr>
        <p:spPr>
          <a:xfrm rot="10800000">
            <a:off x="7498080" y="3410334"/>
            <a:ext cx="914400" cy="1588"/>
          </a:xfrm>
          <a:prstGeom prst="straightConnector1">
            <a:avLst/>
          </a:prstGeom>
          <a:noFill/>
          <a:ln w="57150" cap="flat" cmpd="sng" algn="ctr">
            <a:solidFill>
              <a:sysClr val="windowText" lastClr="000000"/>
            </a:solidFill>
            <a:prstDash val="solid"/>
            <a:headEnd type="none" w="med" len="med"/>
            <a:tailEnd type="triangle" w="med" len="med"/>
          </a:ln>
          <a:effectLst/>
        </p:spPr>
      </p:cxnSp>
      <p:cxnSp>
        <p:nvCxnSpPr>
          <p:cNvPr id="57" name="Straight Arrow Connector 56">
            <a:extLst>
              <a:ext uri="{FF2B5EF4-FFF2-40B4-BE49-F238E27FC236}">
                <a16:creationId xmlns:a16="http://schemas.microsoft.com/office/drawing/2014/main" id="{F60349F3-EEB7-4B0C-729D-A76277EAFD42}"/>
              </a:ext>
            </a:extLst>
          </p:cNvPr>
          <p:cNvCxnSpPr/>
          <p:nvPr/>
        </p:nvCxnSpPr>
        <p:spPr>
          <a:xfrm rot="10800000">
            <a:off x="7498080" y="4019934"/>
            <a:ext cx="914400" cy="1588"/>
          </a:xfrm>
          <a:prstGeom prst="straightConnector1">
            <a:avLst/>
          </a:prstGeom>
          <a:noFill/>
          <a:ln w="57150" cap="flat" cmpd="sng" algn="ctr">
            <a:solidFill>
              <a:sysClr val="windowText" lastClr="000000"/>
            </a:solidFill>
            <a:prstDash val="solid"/>
            <a:headEnd type="none" w="med" len="med"/>
            <a:tailEnd type="triangle" w="med" len="med"/>
          </a:ln>
          <a:effectLst/>
        </p:spPr>
      </p:cxnSp>
      <p:sp>
        <p:nvSpPr>
          <p:cNvPr id="58" name="Rectangle 57">
            <a:extLst>
              <a:ext uri="{FF2B5EF4-FFF2-40B4-BE49-F238E27FC236}">
                <a16:creationId xmlns:a16="http://schemas.microsoft.com/office/drawing/2014/main" id="{D4B868B1-E918-1045-F901-3266F1F8D666}"/>
              </a:ext>
            </a:extLst>
          </p:cNvPr>
          <p:cNvSpPr/>
          <p:nvPr/>
        </p:nvSpPr>
        <p:spPr>
          <a:xfrm>
            <a:off x="3002280" y="5010534"/>
            <a:ext cx="1219200" cy="381000"/>
          </a:xfrm>
          <a:prstGeom prst="rect">
            <a:avLst/>
          </a:prstGeom>
          <a:solidFill>
            <a:srgbClr val="F79646">
              <a:lumMod val="60000"/>
              <a:lumOff val="40000"/>
            </a:srgbClr>
          </a:solidFill>
          <a:ln w="25400" cap="flat" cmpd="sng" algn="ctr">
            <a:solidFill>
              <a:sysClr val="windowText" lastClr="000000"/>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600" b="1" i="0" u="none" strike="noStrike" kern="0" cap="none" spc="0" normalizeH="0" baseline="0" noProof="0" dirty="0">
                <a:ln>
                  <a:noFill/>
                </a:ln>
                <a:solidFill>
                  <a:prstClr val="black"/>
                </a:solidFill>
                <a:effectLst/>
                <a:uLnTx/>
                <a:uFillTx/>
                <a:latin typeface="Arial Narrow" pitchFamily="34" charset="0"/>
                <a:ea typeface="+mn-ea"/>
                <a:cs typeface="+mn-cs"/>
              </a:rPr>
              <a:t>Risk Themes</a:t>
            </a:r>
          </a:p>
        </p:txBody>
      </p:sp>
      <p:cxnSp>
        <p:nvCxnSpPr>
          <p:cNvPr id="59" name="Straight Arrow Connector 58">
            <a:extLst>
              <a:ext uri="{FF2B5EF4-FFF2-40B4-BE49-F238E27FC236}">
                <a16:creationId xmlns:a16="http://schemas.microsoft.com/office/drawing/2014/main" id="{AB8B9A3D-BD94-6438-DBA5-9D015A621A10}"/>
              </a:ext>
            </a:extLst>
          </p:cNvPr>
          <p:cNvCxnSpPr/>
          <p:nvPr/>
        </p:nvCxnSpPr>
        <p:spPr>
          <a:xfrm rot="10800000">
            <a:off x="7498080" y="4705734"/>
            <a:ext cx="914400" cy="1588"/>
          </a:xfrm>
          <a:prstGeom prst="straightConnector1">
            <a:avLst/>
          </a:prstGeom>
          <a:noFill/>
          <a:ln w="57150" cap="flat" cmpd="sng" algn="ctr">
            <a:solidFill>
              <a:sysClr val="windowText" lastClr="000000"/>
            </a:solidFill>
            <a:prstDash val="solid"/>
            <a:headEnd type="none" w="med" len="med"/>
            <a:tailEnd type="triangle" w="med" len="med"/>
          </a:ln>
          <a:effectLst/>
        </p:spPr>
      </p:cxnSp>
      <p:cxnSp>
        <p:nvCxnSpPr>
          <p:cNvPr id="60" name="Straight Arrow Connector 59">
            <a:extLst>
              <a:ext uri="{FF2B5EF4-FFF2-40B4-BE49-F238E27FC236}">
                <a16:creationId xmlns:a16="http://schemas.microsoft.com/office/drawing/2014/main" id="{3ADD7639-622B-B782-EE48-E01B1600760D}"/>
              </a:ext>
            </a:extLst>
          </p:cNvPr>
          <p:cNvCxnSpPr/>
          <p:nvPr/>
        </p:nvCxnSpPr>
        <p:spPr>
          <a:xfrm rot="10800000">
            <a:off x="7498080" y="5239134"/>
            <a:ext cx="914400" cy="1588"/>
          </a:xfrm>
          <a:prstGeom prst="straightConnector1">
            <a:avLst/>
          </a:prstGeom>
          <a:noFill/>
          <a:ln w="57150" cap="flat" cmpd="sng" algn="ctr">
            <a:solidFill>
              <a:sysClr val="windowText" lastClr="000000"/>
            </a:solidFill>
            <a:prstDash val="solid"/>
            <a:headEnd type="none" w="med" len="med"/>
            <a:tailEnd type="triangle" w="med" len="med"/>
          </a:ln>
          <a:effectLst/>
        </p:spPr>
      </p:cxnSp>
      <p:cxnSp>
        <p:nvCxnSpPr>
          <p:cNvPr id="61" name="Straight Arrow Connector 60">
            <a:extLst>
              <a:ext uri="{FF2B5EF4-FFF2-40B4-BE49-F238E27FC236}">
                <a16:creationId xmlns:a16="http://schemas.microsoft.com/office/drawing/2014/main" id="{BCD26E78-EAED-BDCA-AE82-135284D0EE36}"/>
              </a:ext>
            </a:extLst>
          </p:cNvPr>
          <p:cNvCxnSpPr>
            <a:stCxn id="54" idx="1"/>
            <a:endCxn id="58" idx="3"/>
          </p:cNvCxnSpPr>
          <p:nvPr/>
        </p:nvCxnSpPr>
        <p:spPr>
          <a:xfrm rot="10800000">
            <a:off x="4221480" y="5201034"/>
            <a:ext cx="2057400" cy="1588"/>
          </a:xfrm>
          <a:prstGeom prst="straightConnector1">
            <a:avLst/>
          </a:prstGeom>
          <a:noFill/>
          <a:ln w="57150" cap="flat" cmpd="sng" algn="ctr">
            <a:solidFill>
              <a:sysClr val="windowText" lastClr="000000"/>
            </a:solidFill>
            <a:prstDash val="solid"/>
            <a:headEnd type="none" w="med" len="med"/>
            <a:tailEnd type="triangle" w="med" len="med"/>
          </a:ln>
          <a:effectLst/>
        </p:spPr>
      </p:cxnSp>
      <p:cxnSp>
        <p:nvCxnSpPr>
          <p:cNvPr id="62" name="Straight Arrow Connector 61">
            <a:extLst>
              <a:ext uri="{FF2B5EF4-FFF2-40B4-BE49-F238E27FC236}">
                <a16:creationId xmlns:a16="http://schemas.microsoft.com/office/drawing/2014/main" id="{43457A3F-1D52-AACA-C8F9-1F3959211353}"/>
              </a:ext>
            </a:extLst>
          </p:cNvPr>
          <p:cNvCxnSpPr/>
          <p:nvPr/>
        </p:nvCxnSpPr>
        <p:spPr>
          <a:xfrm>
            <a:off x="2621280" y="2648334"/>
            <a:ext cx="381000" cy="1588"/>
          </a:xfrm>
          <a:prstGeom prst="straightConnector1">
            <a:avLst/>
          </a:prstGeom>
          <a:noFill/>
          <a:ln w="57150" cap="flat" cmpd="sng" algn="ctr">
            <a:solidFill>
              <a:sysClr val="windowText" lastClr="000000"/>
            </a:solidFill>
            <a:prstDash val="solid"/>
            <a:headEnd type="none" w="med" len="med"/>
            <a:tailEnd type="triangle" w="med" len="med"/>
          </a:ln>
          <a:effectLst/>
        </p:spPr>
      </p:cxnSp>
      <p:cxnSp>
        <p:nvCxnSpPr>
          <p:cNvPr id="63" name="Straight Arrow Connector 62">
            <a:extLst>
              <a:ext uri="{FF2B5EF4-FFF2-40B4-BE49-F238E27FC236}">
                <a16:creationId xmlns:a16="http://schemas.microsoft.com/office/drawing/2014/main" id="{25E2D80B-3894-9FD7-9ED4-16D47022ABEE}"/>
              </a:ext>
            </a:extLst>
          </p:cNvPr>
          <p:cNvCxnSpPr/>
          <p:nvPr/>
        </p:nvCxnSpPr>
        <p:spPr>
          <a:xfrm>
            <a:off x="2621280" y="2038734"/>
            <a:ext cx="381000" cy="1588"/>
          </a:xfrm>
          <a:prstGeom prst="straightConnector1">
            <a:avLst/>
          </a:prstGeom>
          <a:noFill/>
          <a:ln w="57150" cap="flat" cmpd="sng" algn="ctr">
            <a:solidFill>
              <a:sysClr val="windowText" lastClr="000000"/>
            </a:solidFill>
            <a:prstDash val="solid"/>
            <a:headEnd type="none" w="med" len="med"/>
            <a:tailEnd type="triangle" w="med" len="med"/>
          </a:ln>
          <a:effectLst/>
        </p:spPr>
      </p:cxnSp>
      <p:sp>
        <p:nvSpPr>
          <p:cNvPr id="64" name="Rectangle 63">
            <a:extLst>
              <a:ext uri="{FF2B5EF4-FFF2-40B4-BE49-F238E27FC236}">
                <a16:creationId xmlns:a16="http://schemas.microsoft.com/office/drawing/2014/main" id="{D91A72A5-CAD9-279C-47CB-5C433B2CCC0E}"/>
              </a:ext>
            </a:extLst>
          </p:cNvPr>
          <p:cNvSpPr/>
          <p:nvPr/>
        </p:nvSpPr>
        <p:spPr>
          <a:xfrm>
            <a:off x="2621280" y="2038734"/>
            <a:ext cx="76200" cy="3124200"/>
          </a:xfrm>
          <a:prstGeom prst="rect">
            <a:avLst/>
          </a:prstGeom>
          <a:solidFill>
            <a:sysClr val="windowText" lastClr="000000"/>
          </a:soli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Narrow"/>
              <a:ea typeface="+mn-ea"/>
              <a:cs typeface="+mn-cs"/>
            </a:endParaRPr>
          </a:p>
        </p:txBody>
      </p:sp>
      <p:sp>
        <p:nvSpPr>
          <p:cNvPr id="65" name="Rectangle 64">
            <a:extLst>
              <a:ext uri="{FF2B5EF4-FFF2-40B4-BE49-F238E27FC236}">
                <a16:creationId xmlns:a16="http://schemas.microsoft.com/office/drawing/2014/main" id="{F2F43EEA-3656-11EF-FB88-486A3E2982B3}"/>
              </a:ext>
            </a:extLst>
          </p:cNvPr>
          <p:cNvSpPr/>
          <p:nvPr/>
        </p:nvSpPr>
        <p:spPr>
          <a:xfrm>
            <a:off x="2621280" y="5162934"/>
            <a:ext cx="381000" cy="76200"/>
          </a:xfrm>
          <a:prstGeom prst="rect">
            <a:avLst/>
          </a:prstGeom>
          <a:solidFill>
            <a:sysClr val="windowText" lastClr="000000"/>
          </a:soli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Narrow"/>
              <a:ea typeface="+mn-ea"/>
              <a:cs typeface="+mn-cs"/>
            </a:endParaRPr>
          </a:p>
        </p:txBody>
      </p:sp>
      <p:sp>
        <p:nvSpPr>
          <p:cNvPr id="66" name="TextBox 65">
            <a:extLst>
              <a:ext uri="{FF2B5EF4-FFF2-40B4-BE49-F238E27FC236}">
                <a16:creationId xmlns:a16="http://schemas.microsoft.com/office/drawing/2014/main" id="{53C199F1-93A6-0147-B814-6E69E6CE6B03}"/>
              </a:ext>
            </a:extLst>
          </p:cNvPr>
          <p:cNvSpPr txBox="1"/>
          <p:nvPr/>
        </p:nvSpPr>
        <p:spPr>
          <a:xfrm>
            <a:off x="4678680" y="4858134"/>
            <a:ext cx="1072730" cy="307777"/>
          </a:xfrm>
          <a:prstGeom prst="rect">
            <a:avLst/>
          </a:prstGeom>
          <a:noFill/>
          <a:ln>
            <a:noFill/>
          </a:ln>
        </p:spPr>
        <p:txBody>
          <a:bodyPr wrap="none" rtlCol="0">
            <a:spAutoFit/>
          </a:bodyPr>
          <a:lstStyle/>
          <a:p>
            <a:pPr fontAlgn="base">
              <a:spcBef>
                <a:spcPct val="0"/>
              </a:spcBef>
              <a:spcAft>
                <a:spcPct val="0"/>
              </a:spcAft>
            </a:pPr>
            <a:r>
              <a:rPr lang="en-US" sz="1400" b="1" dirty="0">
                <a:solidFill>
                  <a:prstClr val="black"/>
                </a:solidFill>
                <a:latin typeface="Arial Narrow" pitchFamily="34" charset="0"/>
              </a:rPr>
              <a:t>Distilled info</a:t>
            </a:r>
          </a:p>
        </p:txBody>
      </p:sp>
      <p:sp>
        <p:nvSpPr>
          <p:cNvPr id="67" name="TextBox 66">
            <a:extLst>
              <a:ext uri="{FF2B5EF4-FFF2-40B4-BE49-F238E27FC236}">
                <a16:creationId xmlns:a16="http://schemas.microsoft.com/office/drawing/2014/main" id="{A201D67E-C3F0-F4B8-B9E0-A980C14818EA}"/>
              </a:ext>
            </a:extLst>
          </p:cNvPr>
          <p:cNvSpPr txBox="1"/>
          <p:nvPr/>
        </p:nvSpPr>
        <p:spPr>
          <a:xfrm>
            <a:off x="2697480" y="3791334"/>
            <a:ext cx="742511" cy="307777"/>
          </a:xfrm>
          <a:prstGeom prst="rect">
            <a:avLst/>
          </a:prstGeom>
          <a:noFill/>
          <a:ln>
            <a:noFill/>
          </a:ln>
        </p:spPr>
        <p:txBody>
          <a:bodyPr wrap="none" rtlCol="0">
            <a:spAutoFit/>
          </a:bodyPr>
          <a:lstStyle/>
          <a:p>
            <a:pPr fontAlgn="base">
              <a:spcBef>
                <a:spcPct val="0"/>
              </a:spcBef>
              <a:spcAft>
                <a:spcPct val="0"/>
              </a:spcAft>
            </a:pPr>
            <a:r>
              <a:rPr lang="en-US" sz="1400" b="1" dirty="0">
                <a:solidFill>
                  <a:prstClr val="black"/>
                </a:solidFill>
                <a:latin typeface="Arial Narrow" pitchFamily="34" charset="0"/>
              </a:rPr>
              <a:t>Impacts</a:t>
            </a:r>
          </a:p>
        </p:txBody>
      </p:sp>
      <p:sp>
        <p:nvSpPr>
          <p:cNvPr id="68" name="TextBox 67">
            <a:extLst>
              <a:ext uri="{FF2B5EF4-FFF2-40B4-BE49-F238E27FC236}">
                <a16:creationId xmlns:a16="http://schemas.microsoft.com/office/drawing/2014/main" id="{75197F5F-7235-431C-DBC4-4921DFB38CC7}"/>
              </a:ext>
            </a:extLst>
          </p:cNvPr>
          <p:cNvSpPr txBox="1"/>
          <p:nvPr/>
        </p:nvSpPr>
        <p:spPr>
          <a:xfrm>
            <a:off x="3439991" y="5778673"/>
            <a:ext cx="5735866" cy="369332"/>
          </a:xfrm>
          <a:prstGeom prst="rect">
            <a:avLst/>
          </a:prstGeom>
        </p:spPr>
        <p:txBody>
          <a:bodyPr wrap="none" rtlCol="0" anchor="ctr">
            <a:spAutoFit/>
          </a:bodyPr>
          <a:lstStyle/>
          <a:p>
            <a:pPr marL="342900" indent="-342900" algn="ctr" eaLnBrk="0" fontAlgn="base" hangingPunct="0">
              <a:spcBef>
                <a:spcPct val="20000"/>
              </a:spcBef>
              <a:spcAft>
                <a:spcPct val="0"/>
              </a:spcAft>
            </a:pPr>
            <a:r>
              <a:rPr lang="en-US" b="1" kern="0" dirty="0">
                <a:solidFill>
                  <a:prstClr val="black"/>
                </a:solidFill>
                <a:latin typeface="Arial Narrow" pitchFamily="34" charset="0"/>
                <a:ea typeface="Arial" charset="0"/>
                <a:cs typeface="Arial"/>
              </a:rPr>
              <a:t>This process defined by CMU's Software Engineering Institute</a:t>
            </a:r>
          </a:p>
        </p:txBody>
      </p:sp>
    </p:spTree>
    <p:extLst>
      <p:ext uri="{BB962C8B-B14F-4D97-AF65-F5344CB8AC3E}">
        <p14:creationId xmlns:p14="http://schemas.microsoft.com/office/powerpoint/2010/main" val="14905331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767FD4-B9EE-3DA0-A592-6CC74C098B62}"/>
              </a:ext>
            </a:extLst>
          </p:cNvPr>
          <p:cNvSpPr>
            <a:spLocks noGrp="1"/>
          </p:cNvSpPr>
          <p:nvPr>
            <p:ph type="title"/>
          </p:nvPr>
        </p:nvSpPr>
        <p:spPr/>
        <p:txBody>
          <a:bodyPr/>
          <a:lstStyle/>
          <a:p>
            <a:r>
              <a:rPr lang="en-US" dirty="0"/>
              <a:t>Example: Databases Architectures</a:t>
            </a:r>
          </a:p>
        </p:txBody>
      </p:sp>
      <p:sp>
        <p:nvSpPr>
          <p:cNvPr id="4" name="Slide Number Placeholder 3">
            <a:extLst>
              <a:ext uri="{FF2B5EF4-FFF2-40B4-BE49-F238E27FC236}">
                <a16:creationId xmlns:a16="http://schemas.microsoft.com/office/drawing/2014/main" id="{14851CF3-8389-DDAA-10E0-7459F10FEF83}"/>
              </a:ext>
            </a:extLst>
          </p:cNvPr>
          <p:cNvSpPr>
            <a:spLocks noGrp="1"/>
          </p:cNvSpPr>
          <p:nvPr>
            <p:ph type="sldNum" sz="quarter" idx="12"/>
          </p:nvPr>
        </p:nvSpPr>
        <p:spPr/>
        <p:txBody>
          <a:bodyPr/>
          <a:lstStyle/>
          <a:p>
            <a:fld id="{E4E17628-BB69-494D-BA8C-C14032583637}" type="slidenum">
              <a:rPr lang="en-US" smtClean="0"/>
              <a:t>12</a:t>
            </a:fld>
            <a:endParaRPr lang="en-US"/>
          </a:p>
        </p:txBody>
      </p:sp>
      <p:sp>
        <p:nvSpPr>
          <p:cNvPr id="5" name="Text Placeholder 7">
            <a:extLst>
              <a:ext uri="{FF2B5EF4-FFF2-40B4-BE49-F238E27FC236}">
                <a16:creationId xmlns:a16="http://schemas.microsoft.com/office/drawing/2014/main" id="{0566A05C-ACBC-AF14-1C75-EA9338806A36}"/>
              </a:ext>
            </a:extLst>
          </p:cNvPr>
          <p:cNvSpPr txBox="1">
            <a:spLocks/>
          </p:cNvSpPr>
          <p:nvPr/>
        </p:nvSpPr>
        <p:spPr>
          <a:xfrm>
            <a:off x="1899920" y="1442747"/>
            <a:ext cx="1676400" cy="487362"/>
          </a:xfrm>
          <a:prstGeom prst="rect">
            <a:avLst/>
          </a:prstGeom>
          <a:ln>
            <a:noFill/>
          </a:ln>
        </p:spPr>
        <p:txBody>
          <a:bodyPr anchor="ctr"/>
          <a:lstStyle/>
          <a:p>
            <a:pPr marL="342900" indent="-342900" algn="ctr" eaLnBrk="0" fontAlgn="base" hangingPunct="0">
              <a:spcBef>
                <a:spcPct val="20000"/>
              </a:spcBef>
              <a:spcAft>
                <a:spcPct val="0"/>
              </a:spcAft>
              <a:defRPr/>
            </a:pPr>
            <a:r>
              <a:rPr lang="en-US" sz="2800" b="1" kern="0" dirty="0">
                <a:solidFill>
                  <a:prstClr val="black"/>
                </a:solidFill>
                <a:latin typeface="Arial Narrow" pitchFamily="34" charset="0"/>
                <a:ea typeface="Arial" charset="0"/>
                <a:cs typeface="Arial"/>
              </a:rPr>
              <a:t>Relational</a:t>
            </a:r>
          </a:p>
        </p:txBody>
      </p:sp>
      <p:grpSp>
        <p:nvGrpSpPr>
          <p:cNvPr id="6" name="Group 5">
            <a:extLst>
              <a:ext uri="{FF2B5EF4-FFF2-40B4-BE49-F238E27FC236}">
                <a16:creationId xmlns:a16="http://schemas.microsoft.com/office/drawing/2014/main" id="{37ADB6C7-59D8-C866-6600-40DEF330228A}"/>
              </a:ext>
            </a:extLst>
          </p:cNvPr>
          <p:cNvGrpSpPr/>
          <p:nvPr/>
        </p:nvGrpSpPr>
        <p:grpSpPr>
          <a:xfrm>
            <a:off x="1976120" y="1976147"/>
            <a:ext cx="1447800" cy="1447800"/>
            <a:chOff x="457200" y="2133600"/>
            <a:chExt cx="1447800" cy="1447800"/>
          </a:xfrm>
        </p:grpSpPr>
        <p:sp>
          <p:nvSpPr>
            <p:cNvPr id="7" name="Rectangle 6">
              <a:extLst>
                <a:ext uri="{FF2B5EF4-FFF2-40B4-BE49-F238E27FC236}">
                  <a16:creationId xmlns:a16="http://schemas.microsoft.com/office/drawing/2014/main" id="{980FBE38-2308-24EF-6F50-0B898CD1374A}"/>
                </a:ext>
              </a:extLst>
            </p:cNvPr>
            <p:cNvSpPr/>
            <p:nvPr/>
          </p:nvSpPr>
          <p:spPr bwMode="auto">
            <a:xfrm>
              <a:off x="457202" y="2133600"/>
              <a:ext cx="344714" cy="180975"/>
            </a:xfrm>
            <a:prstGeom prst="rect">
              <a:avLst/>
            </a:prstGeom>
            <a:solidFill>
              <a:srgbClr val="BFBFBF"/>
            </a:solidFill>
            <a:ln w="12700" cap="flat" cmpd="sng" algn="ctr">
              <a:solidFill>
                <a:sysClr val="windowText" lastClr="000000"/>
              </a:solidFill>
              <a:prstDash val="solid"/>
              <a:round/>
              <a:headEnd type="none" w="med" len="med"/>
              <a:tailEnd type="none" w="med" len="med"/>
            </a:ln>
            <a:effectLst/>
          </p:spPr>
        </p:sp>
        <p:sp>
          <p:nvSpPr>
            <p:cNvPr id="8" name="Rectangle 7">
              <a:extLst>
                <a:ext uri="{FF2B5EF4-FFF2-40B4-BE49-F238E27FC236}">
                  <a16:creationId xmlns:a16="http://schemas.microsoft.com/office/drawing/2014/main" id="{22E0D19F-D241-D8C5-89A4-42330662FB64}"/>
                </a:ext>
              </a:extLst>
            </p:cNvPr>
            <p:cNvSpPr/>
            <p:nvPr/>
          </p:nvSpPr>
          <p:spPr bwMode="auto">
            <a:xfrm>
              <a:off x="457202" y="2314575"/>
              <a:ext cx="344714" cy="180975"/>
            </a:xfrm>
            <a:prstGeom prst="rect">
              <a:avLst/>
            </a:prstGeom>
            <a:solidFill>
              <a:srgbClr val="BFBFBF"/>
            </a:solidFill>
            <a:ln w="12700" cap="flat" cmpd="sng" algn="ctr">
              <a:solidFill>
                <a:sysClr val="windowText" lastClr="000000"/>
              </a:solidFill>
              <a:prstDash val="solid"/>
              <a:round/>
              <a:headEnd type="none" w="med" len="med"/>
              <a:tailEnd type="none" w="med" len="med"/>
            </a:ln>
            <a:effectLst/>
          </p:spPr>
        </p:sp>
        <p:sp>
          <p:nvSpPr>
            <p:cNvPr id="9" name="Rectangle 8">
              <a:extLst>
                <a:ext uri="{FF2B5EF4-FFF2-40B4-BE49-F238E27FC236}">
                  <a16:creationId xmlns:a16="http://schemas.microsoft.com/office/drawing/2014/main" id="{C8DEB9AF-76C7-10BC-A54D-0EFA285AE671}"/>
                </a:ext>
              </a:extLst>
            </p:cNvPr>
            <p:cNvSpPr/>
            <p:nvPr/>
          </p:nvSpPr>
          <p:spPr bwMode="auto">
            <a:xfrm>
              <a:off x="457201" y="2495550"/>
              <a:ext cx="344714" cy="180975"/>
            </a:xfrm>
            <a:prstGeom prst="rect">
              <a:avLst/>
            </a:prstGeom>
            <a:solidFill>
              <a:srgbClr val="BFBFBF"/>
            </a:solidFill>
            <a:ln w="12700" cap="flat" cmpd="sng" algn="ctr">
              <a:solidFill>
                <a:sysClr val="windowText" lastClr="000000"/>
              </a:solidFill>
              <a:prstDash val="solid"/>
              <a:round/>
              <a:headEnd type="none" w="med" len="med"/>
              <a:tailEnd type="none" w="med" len="med"/>
            </a:ln>
            <a:effectLst/>
          </p:spPr>
        </p:sp>
        <p:sp>
          <p:nvSpPr>
            <p:cNvPr id="10" name="Rectangle 9">
              <a:extLst>
                <a:ext uri="{FF2B5EF4-FFF2-40B4-BE49-F238E27FC236}">
                  <a16:creationId xmlns:a16="http://schemas.microsoft.com/office/drawing/2014/main" id="{98464F2B-38EF-D9BE-EDBF-A573AE412164}"/>
                </a:ext>
              </a:extLst>
            </p:cNvPr>
            <p:cNvSpPr/>
            <p:nvPr/>
          </p:nvSpPr>
          <p:spPr bwMode="auto">
            <a:xfrm>
              <a:off x="457201" y="2676525"/>
              <a:ext cx="344714" cy="180975"/>
            </a:xfrm>
            <a:prstGeom prst="rect">
              <a:avLst/>
            </a:prstGeom>
            <a:solidFill>
              <a:srgbClr val="BFBFBF"/>
            </a:solidFill>
            <a:ln w="12700" cap="flat" cmpd="sng" algn="ctr">
              <a:solidFill>
                <a:sysClr val="windowText" lastClr="000000"/>
              </a:solidFill>
              <a:prstDash val="solid"/>
              <a:round/>
              <a:headEnd type="none" w="med" len="med"/>
              <a:tailEnd type="none" w="med" len="med"/>
            </a:ln>
            <a:effectLst/>
          </p:spPr>
        </p:sp>
        <p:sp>
          <p:nvSpPr>
            <p:cNvPr id="11" name="Rectangle 10">
              <a:extLst>
                <a:ext uri="{FF2B5EF4-FFF2-40B4-BE49-F238E27FC236}">
                  <a16:creationId xmlns:a16="http://schemas.microsoft.com/office/drawing/2014/main" id="{6C10986F-1ACA-6352-652D-0A89590A8515}"/>
                </a:ext>
              </a:extLst>
            </p:cNvPr>
            <p:cNvSpPr/>
            <p:nvPr/>
          </p:nvSpPr>
          <p:spPr bwMode="auto">
            <a:xfrm>
              <a:off x="457201" y="2857500"/>
              <a:ext cx="344714" cy="180975"/>
            </a:xfrm>
            <a:prstGeom prst="rect">
              <a:avLst/>
            </a:prstGeom>
            <a:solidFill>
              <a:srgbClr val="BFBFBF"/>
            </a:solidFill>
            <a:ln w="12700" cap="flat" cmpd="sng" algn="ctr">
              <a:solidFill>
                <a:sysClr val="windowText" lastClr="000000"/>
              </a:solidFill>
              <a:prstDash val="solid"/>
              <a:round/>
              <a:headEnd type="none" w="med" len="med"/>
              <a:tailEnd type="none" w="med" len="med"/>
            </a:ln>
            <a:effectLst/>
          </p:spPr>
        </p:sp>
        <p:sp>
          <p:nvSpPr>
            <p:cNvPr id="12" name="Rectangle 11">
              <a:extLst>
                <a:ext uri="{FF2B5EF4-FFF2-40B4-BE49-F238E27FC236}">
                  <a16:creationId xmlns:a16="http://schemas.microsoft.com/office/drawing/2014/main" id="{B5F72E7B-F237-95F8-6CAF-71D88CB6F8FA}"/>
                </a:ext>
              </a:extLst>
            </p:cNvPr>
            <p:cNvSpPr/>
            <p:nvPr/>
          </p:nvSpPr>
          <p:spPr bwMode="auto">
            <a:xfrm>
              <a:off x="457201" y="3038475"/>
              <a:ext cx="344714" cy="180975"/>
            </a:xfrm>
            <a:prstGeom prst="rect">
              <a:avLst/>
            </a:prstGeom>
            <a:solidFill>
              <a:srgbClr val="BFBFBF"/>
            </a:solidFill>
            <a:ln w="12700" cap="flat" cmpd="sng" algn="ctr">
              <a:solidFill>
                <a:sysClr val="windowText" lastClr="000000"/>
              </a:solidFill>
              <a:prstDash val="solid"/>
              <a:round/>
              <a:headEnd type="none" w="med" len="med"/>
              <a:tailEnd type="none" w="med" len="med"/>
            </a:ln>
            <a:effectLst/>
          </p:spPr>
        </p:sp>
        <p:sp>
          <p:nvSpPr>
            <p:cNvPr id="13" name="Rectangle 12">
              <a:extLst>
                <a:ext uri="{FF2B5EF4-FFF2-40B4-BE49-F238E27FC236}">
                  <a16:creationId xmlns:a16="http://schemas.microsoft.com/office/drawing/2014/main" id="{60FDE224-1A8B-0612-5433-0EC063DD4ECA}"/>
                </a:ext>
              </a:extLst>
            </p:cNvPr>
            <p:cNvSpPr/>
            <p:nvPr/>
          </p:nvSpPr>
          <p:spPr bwMode="auto">
            <a:xfrm>
              <a:off x="457200" y="3219450"/>
              <a:ext cx="344714" cy="180975"/>
            </a:xfrm>
            <a:prstGeom prst="rect">
              <a:avLst/>
            </a:prstGeom>
            <a:solidFill>
              <a:srgbClr val="BFBFBF"/>
            </a:solidFill>
            <a:ln w="12700" cap="flat" cmpd="sng" algn="ctr">
              <a:solidFill>
                <a:sysClr val="windowText" lastClr="000000"/>
              </a:solidFill>
              <a:prstDash val="solid"/>
              <a:round/>
              <a:headEnd type="none" w="med" len="med"/>
              <a:tailEnd type="none" w="med" len="med"/>
            </a:ln>
            <a:effectLst/>
          </p:spPr>
        </p:sp>
        <p:sp>
          <p:nvSpPr>
            <p:cNvPr id="14" name="Rectangle 13">
              <a:extLst>
                <a:ext uri="{FF2B5EF4-FFF2-40B4-BE49-F238E27FC236}">
                  <a16:creationId xmlns:a16="http://schemas.microsoft.com/office/drawing/2014/main" id="{BF780026-0ADB-999B-B379-FDDD2BEE4E29}"/>
                </a:ext>
              </a:extLst>
            </p:cNvPr>
            <p:cNvSpPr/>
            <p:nvPr/>
          </p:nvSpPr>
          <p:spPr bwMode="auto">
            <a:xfrm>
              <a:off x="457200" y="3400425"/>
              <a:ext cx="344714" cy="180975"/>
            </a:xfrm>
            <a:prstGeom prst="rect">
              <a:avLst/>
            </a:prstGeom>
            <a:solidFill>
              <a:srgbClr val="BFBFBF"/>
            </a:solidFill>
            <a:ln w="12700" cap="flat" cmpd="sng" algn="ctr">
              <a:solidFill>
                <a:sysClr val="windowText" lastClr="000000"/>
              </a:solidFill>
              <a:prstDash val="solid"/>
              <a:round/>
              <a:headEnd type="none" w="med" len="med"/>
              <a:tailEnd type="none" w="med" len="med"/>
            </a:ln>
            <a:effectLst/>
          </p:spPr>
        </p:sp>
        <p:sp>
          <p:nvSpPr>
            <p:cNvPr id="15" name="Rectangle 14">
              <a:extLst>
                <a:ext uri="{FF2B5EF4-FFF2-40B4-BE49-F238E27FC236}">
                  <a16:creationId xmlns:a16="http://schemas.microsoft.com/office/drawing/2014/main" id="{D1E70A65-937A-620A-44BA-E1E9722ECA68}"/>
                </a:ext>
              </a:extLst>
            </p:cNvPr>
            <p:cNvSpPr/>
            <p:nvPr/>
          </p:nvSpPr>
          <p:spPr bwMode="auto">
            <a:xfrm>
              <a:off x="801914" y="2133600"/>
              <a:ext cx="551543" cy="180975"/>
            </a:xfrm>
            <a:prstGeom prst="rect">
              <a:avLst/>
            </a:prstGeom>
            <a:solidFill>
              <a:srgbClr val="92D050"/>
            </a:solidFill>
            <a:ln w="12700" cap="flat" cmpd="sng" algn="ctr">
              <a:solidFill>
                <a:sysClr val="windowText" lastClr="000000"/>
              </a:solidFill>
              <a:prstDash val="solid"/>
              <a:round/>
              <a:headEnd type="none" w="med" len="med"/>
              <a:tailEnd type="none" w="med" len="med"/>
            </a:ln>
            <a:effectLst/>
          </p:spPr>
        </p:sp>
        <p:sp>
          <p:nvSpPr>
            <p:cNvPr id="16" name="Rectangle 15">
              <a:extLst>
                <a:ext uri="{FF2B5EF4-FFF2-40B4-BE49-F238E27FC236}">
                  <a16:creationId xmlns:a16="http://schemas.microsoft.com/office/drawing/2014/main" id="{8CACE037-C18A-517A-EF4C-FDC1536AD328}"/>
                </a:ext>
              </a:extLst>
            </p:cNvPr>
            <p:cNvSpPr/>
            <p:nvPr/>
          </p:nvSpPr>
          <p:spPr bwMode="auto">
            <a:xfrm>
              <a:off x="801914" y="2314575"/>
              <a:ext cx="551543" cy="180975"/>
            </a:xfrm>
            <a:prstGeom prst="rect">
              <a:avLst/>
            </a:prstGeom>
            <a:solidFill>
              <a:srgbClr val="92D050"/>
            </a:solidFill>
            <a:ln w="12700" cap="flat" cmpd="sng" algn="ctr">
              <a:solidFill>
                <a:sysClr val="windowText" lastClr="000000"/>
              </a:solidFill>
              <a:prstDash val="solid"/>
              <a:round/>
              <a:headEnd type="none" w="med" len="med"/>
              <a:tailEnd type="none" w="med" len="med"/>
            </a:ln>
            <a:effectLst/>
          </p:spPr>
        </p:sp>
        <p:sp>
          <p:nvSpPr>
            <p:cNvPr id="17" name="Rectangle 16">
              <a:extLst>
                <a:ext uri="{FF2B5EF4-FFF2-40B4-BE49-F238E27FC236}">
                  <a16:creationId xmlns:a16="http://schemas.microsoft.com/office/drawing/2014/main" id="{AD95D07A-0294-19F1-97CD-0E0566F365AC}"/>
                </a:ext>
              </a:extLst>
            </p:cNvPr>
            <p:cNvSpPr/>
            <p:nvPr/>
          </p:nvSpPr>
          <p:spPr bwMode="auto">
            <a:xfrm>
              <a:off x="801913" y="2495550"/>
              <a:ext cx="551543" cy="180975"/>
            </a:xfrm>
            <a:prstGeom prst="rect">
              <a:avLst/>
            </a:prstGeom>
            <a:solidFill>
              <a:srgbClr val="92D050"/>
            </a:solidFill>
            <a:ln w="12700" cap="flat" cmpd="sng" algn="ctr">
              <a:solidFill>
                <a:sysClr val="windowText" lastClr="000000"/>
              </a:solidFill>
              <a:prstDash val="solid"/>
              <a:round/>
              <a:headEnd type="none" w="med" len="med"/>
              <a:tailEnd type="none" w="med" len="med"/>
            </a:ln>
            <a:effectLst/>
          </p:spPr>
        </p:sp>
        <p:sp>
          <p:nvSpPr>
            <p:cNvPr id="18" name="Rectangle 17">
              <a:extLst>
                <a:ext uri="{FF2B5EF4-FFF2-40B4-BE49-F238E27FC236}">
                  <a16:creationId xmlns:a16="http://schemas.microsoft.com/office/drawing/2014/main" id="{4C1A3528-2538-33C9-8CFB-60A5C5AC43AF}"/>
                </a:ext>
              </a:extLst>
            </p:cNvPr>
            <p:cNvSpPr/>
            <p:nvPr/>
          </p:nvSpPr>
          <p:spPr bwMode="auto">
            <a:xfrm>
              <a:off x="801913" y="2676525"/>
              <a:ext cx="551543" cy="180975"/>
            </a:xfrm>
            <a:prstGeom prst="rect">
              <a:avLst/>
            </a:prstGeom>
            <a:solidFill>
              <a:srgbClr val="92D050"/>
            </a:solidFill>
            <a:ln w="12700" cap="flat" cmpd="sng" algn="ctr">
              <a:solidFill>
                <a:sysClr val="windowText" lastClr="000000"/>
              </a:solidFill>
              <a:prstDash val="solid"/>
              <a:round/>
              <a:headEnd type="none" w="med" len="med"/>
              <a:tailEnd type="none" w="med" len="med"/>
            </a:ln>
            <a:effectLst/>
          </p:spPr>
        </p:sp>
        <p:sp>
          <p:nvSpPr>
            <p:cNvPr id="19" name="Rectangle 18">
              <a:extLst>
                <a:ext uri="{FF2B5EF4-FFF2-40B4-BE49-F238E27FC236}">
                  <a16:creationId xmlns:a16="http://schemas.microsoft.com/office/drawing/2014/main" id="{062DD712-C8FD-2E78-012B-14FDBAB0D490}"/>
                </a:ext>
              </a:extLst>
            </p:cNvPr>
            <p:cNvSpPr/>
            <p:nvPr/>
          </p:nvSpPr>
          <p:spPr bwMode="auto">
            <a:xfrm>
              <a:off x="801913" y="2857500"/>
              <a:ext cx="551543" cy="180975"/>
            </a:xfrm>
            <a:prstGeom prst="rect">
              <a:avLst/>
            </a:prstGeom>
            <a:solidFill>
              <a:srgbClr val="92D050"/>
            </a:solidFill>
            <a:ln w="12700" cap="flat" cmpd="sng" algn="ctr">
              <a:solidFill>
                <a:sysClr val="windowText" lastClr="000000"/>
              </a:solidFill>
              <a:prstDash val="solid"/>
              <a:round/>
              <a:headEnd type="none" w="med" len="med"/>
              <a:tailEnd type="none" w="med" len="med"/>
            </a:ln>
            <a:effectLst/>
          </p:spPr>
        </p:sp>
        <p:sp>
          <p:nvSpPr>
            <p:cNvPr id="20" name="Rectangle 19">
              <a:extLst>
                <a:ext uri="{FF2B5EF4-FFF2-40B4-BE49-F238E27FC236}">
                  <a16:creationId xmlns:a16="http://schemas.microsoft.com/office/drawing/2014/main" id="{C340CD6F-F156-9EAE-8057-4475A2BA25E4}"/>
                </a:ext>
              </a:extLst>
            </p:cNvPr>
            <p:cNvSpPr/>
            <p:nvPr/>
          </p:nvSpPr>
          <p:spPr bwMode="auto">
            <a:xfrm>
              <a:off x="801913" y="3038475"/>
              <a:ext cx="551543" cy="180975"/>
            </a:xfrm>
            <a:prstGeom prst="rect">
              <a:avLst/>
            </a:prstGeom>
            <a:solidFill>
              <a:srgbClr val="92D050"/>
            </a:solidFill>
            <a:ln w="12700" cap="flat" cmpd="sng" algn="ctr">
              <a:solidFill>
                <a:sysClr val="windowText" lastClr="000000"/>
              </a:solidFill>
              <a:prstDash val="solid"/>
              <a:round/>
              <a:headEnd type="none" w="med" len="med"/>
              <a:tailEnd type="none" w="med" len="med"/>
            </a:ln>
            <a:effectLst/>
          </p:spPr>
        </p:sp>
        <p:sp>
          <p:nvSpPr>
            <p:cNvPr id="21" name="Rectangle 20">
              <a:extLst>
                <a:ext uri="{FF2B5EF4-FFF2-40B4-BE49-F238E27FC236}">
                  <a16:creationId xmlns:a16="http://schemas.microsoft.com/office/drawing/2014/main" id="{EB6863DC-13F9-8C87-C3CF-A56A93FAE3B7}"/>
                </a:ext>
              </a:extLst>
            </p:cNvPr>
            <p:cNvSpPr/>
            <p:nvPr/>
          </p:nvSpPr>
          <p:spPr bwMode="auto">
            <a:xfrm>
              <a:off x="801912" y="3219450"/>
              <a:ext cx="551543" cy="180975"/>
            </a:xfrm>
            <a:prstGeom prst="rect">
              <a:avLst/>
            </a:prstGeom>
            <a:solidFill>
              <a:srgbClr val="92D050"/>
            </a:solidFill>
            <a:ln w="12700" cap="flat" cmpd="sng" algn="ctr">
              <a:solidFill>
                <a:sysClr val="windowText" lastClr="000000"/>
              </a:solidFill>
              <a:prstDash val="solid"/>
              <a:round/>
              <a:headEnd type="none" w="med" len="med"/>
              <a:tailEnd type="none" w="med" len="med"/>
            </a:ln>
            <a:effectLst/>
          </p:spPr>
        </p:sp>
        <p:sp>
          <p:nvSpPr>
            <p:cNvPr id="22" name="Rectangle 21">
              <a:extLst>
                <a:ext uri="{FF2B5EF4-FFF2-40B4-BE49-F238E27FC236}">
                  <a16:creationId xmlns:a16="http://schemas.microsoft.com/office/drawing/2014/main" id="{F5948ACE-01A8-3B7C-856A-9406482FD0EE}"/>
                </a:ext>
              </a:extLst>
            </p:cNvPr>
            <p:cNvSpPr/>
            <p:nvPr/>
          </p:nvSpPr>
          <p:spPr bwMode="auto">
            <a:xfrm>
              <a:off x="801912" y="3400425"/>
              <a:ext cx="551543" cy="180975"/>
            </a:xfrm>
            <a:prstGeom prst="rect">
              <a:avLst/>
            </a:prstGeom>
            <a:solidFill>
              <a:srgbClr val="92D050"/>
            </a:solidFill>
            <a:ln w="12700" cap="flat" cmpd="sng" algn="ctr">
              <a:solidFill>
                <a:sysClr val="windowText" lastClr="000000"/>
              </a:solidFill>
              <a:prstDash val="solid"/>
              <a:round/>
              <a:headEnd type="none" w="med" len="med"/>
              <a:tailEnd type="none" w="med" len="med"/>
            </a:ln>
            <a:effectLst/>
          </p:spPr>
        </p:sp>
        <p:sp>
          <p:nvSpPr>
            <p:cNvPr id="23" name="Rectangle 22">
              <a:extLst>
                <a:ext uri="{FF2B5EF4-FFF2-40B4-BE49-F238E27FC236}">
                  <a16:creationId xmlns:a16="http://schemas.microsoft.com/office/drawing/2014/main" id="{B4AB6C05-D966-40A4-2D2F-B1373A0A029A}"/>
                </a:ext>
              </a:extLst>
            </p:cNvPr>
            <p:cNvSpPr/>
            <p:nvPr/>
          </p:nvSpPr>
          <p:spPr bwMode="auto">
            <a:xfrm>
              <a:off x="1353458" y="2133600"/>
              <a:ext cx="275771" cy="180975"/>
            </a:xfrm>
            <a:prstGeom prst="rect">
              <a:avLst/>
            </a:prstGeom>
            <a:solidFill>
              <a:srgbClr val="FFC000"/>
            </a:solidFill>
            <a:ln w="12700" cap="flat" cmpd="sng" algn="ctr">
              <a:solidFill>
                <a:sysClr val="windowText" lastClr="000000"/>
              </a:solidFill>
              <a:prstDash val="solid"/>
              <a:round/>
              <a:headEnd type="none" w="med" len="med"/>
              <a:tailEnd type="none" w="med" len="med"/>
            </a:ln>
            <a:effectLst/>
          </p:spPr>
        </p:sp>
        <p:sp>
          <p:nvSpPr>
            <p:cNvPr id="24" name="Rectangle 23">
              <a:extLst>
                <a:ext uri="{FF2B5EF4-FFF2-40B4-BE49-F238E27FC236}">
                  <a16:creationId xmlns:a16="http://schemas.microsoft.com/office/drawing/2014/main" id="{C55518E8-7CA6-B594-EA72-C0417E16D419}"/>
                </a:ext>
              </a:extLst>
            </p:cNvPr>
            <p:cNvSpPr/>
            <p:nvPr/>
          </p:nvSpPr>
          <p:spPr bwMode="auto">
            <a:xfrm>
              <a:off x="1353458" y="2314575"/>
              <a:ext cx="275771" cy="180975"/>
            </a:xfrm>
            <a:prstGeom prst="rect">
              <a:avLst/>
            </a:prstGeom>
            <a:solidFill>
              <a:srgbClr val="FFC000"/>
            </a:solidFill>
            <a:ln w="12700" cap="flat" cmpd="sng" algn="ctr">
              <a:solidFill>
                <a:sysClr val="windowText" lastClr="000000"/>
              </a:solidFill>
              <a:prstDash val="solid"/>
              <a:round/>
              <a:headEnd type="none" w="med" len="med"/>
              <a:tailEnd type="none" w="med" len="med"/>
            </a:ln>
            <a:effectLst/>
          </p:spPr>
        </p:sp>
        <p:sp>
          <p:nvSpPr>
            <p:cNvPr id="25" name="Rectangle 24">
              <a:extLst>
                <a:ext uri="{FF2B5EF4-FFF2-40B4-BE49-F238E27FC236}">
                  <a16:creationId xmlns:a16="http://schemas.microsoft.com/office/drawing/2014/main" id="{780241AF-6F9E-A3C4-A292-221E91E8C7EC}"/>
                </a:ext>
              </a:extLst>
            </p:cNvPr>
            <p:cNvSpPr/>
            <p:nvPr/>
          </p:nvSpPr>
          <p:spPr bwMode="auto">
            <a:xfrm>
              <a:off x="1353457" y="2495550"/>
              <a:ext cx="275771" cy="180975"/>
            </a:xfrm>
            <a:prstGeom prst="rect">
              <a:avLst/>
            </a:prstGeom>
            <a:solidFill>
              <a:srgbClr val="FFC000"/>
            </a:solidFill>
            <a:ln w="12700" cap="flat" cmpd="sng" algn="ctr">
              <a:solidFill>
                <a:sysClr val="windowText" lastClr="000000"/>
              </a:solidFill>
              <a:prstDash val="solid"/>
              <a:round/>
              <a:headEnd type="none" w="med" len="med"/>
              <a:tailEnd type="none" w="med" len="med"/>
            </a:ln>
            <a:effectLst/>
          </p:spPr>
        </p:sp>
        <p:sp>
          <p:nvSpPr>
            <p:cNvPr id="26" name="Rectangle 25">
              <a:extLst>
                <a:ext uri="{FF2B5EF4-FFF2-40B4-BE49-F238E27FC236}">
                  <a16:creationId xmlns:a16="http://schemas.microsoft.com/office/drawing/2014/main" id="{227B1CC7-A1BC-6D52-1D49-4806D5AAD239}"/>
                </a:ext>
              </a:extLst>
            </p:cNvPr>
            <p:cNvSpPr/>
            <p:nvPr/>
          </p:nvSpPr>
          <p:spPr bwMode="auto">
            <a:xfrm>
              <a:off x="1353457" y="2676525"/>
              <a:ext cx="275771" cy="180975"/>
            </a:xfrm>
            <a:prstGeom prst="rect">
              <a:avLst/>
            </a:prstGeom>
            <a:solidFill>
              <a:srgbClr val="FFC000"/>
            </a:solidFill>
            <a:ln w="12700" cap="flat" cmpd="sng" algn="ctr">
              <a:solidFill>
                <a:sysClr val="windowText" lastClr="000000"/>
              </a:solidFill>
              <a:prstDash val="solid"/>
              <a:round/>
              <a:headEnd type="none" w="med" len="med"/>
              <a:tailEnd type="none" w="med" len="med"/>
            </a:ln>
            <a:effectLst/>
          </p:spPr>
        </p:sp>
        <p:sp>
          <p:nvSpPr>
            <p:cNvPr id="27" name="Rectangle 26">
              <a:extLst>
                <a:ext uri="{FF2B5EF4-FFF2-40B4-BE49-F238E27FC236}">
                  <a16:creationId xmlns:a16="http://schemas.microsoft.com/office/drawing/2014/main" id="{077FA8CD-9D88-D596-90A9-0F59A58F2077}"/>
                </a:ext>
              </a:extLst>
            </p:cNvPr>
            <p:cNvSpPr/>
            <p:nvPr/>
          </p:nvSpPr>
          <p:spPr bwMode="auto">
            <a:xfrm>
              <a:off x="1353457" y="2857500"/>
              <a:ext cx="275771" cy="180975"/>
            </a:xfrm>
            <a:prstGeom prst="rect">
              <a:avLst/>
            </a:prstGeom>
            <a:solidFill>
              <a:srgbClr val="FFC000"/>
            </a:solidFill>
            <a:ln w="12700" cap="flat" cmpd="sng" algn="ctr">
              <a:solidFill>
                <a:sysClr val="windowText" lastClr="000000"/>
              </a:solidFill>
              <a:prstDash val="solid"/>
              <a:round/>
              <a:headEnd type="none" w="med" len="med"/>
              <a:tailEnd type="none" w="med" len="med"/>
            </a:ln>
            <a:effectLst/>
          </p:spPr>
        </p:sp>
        <p:sp>
          <p:nvSpPr>
            <p:cNvPr id="28" name="Rectangle 27">
              <a:extLst>
                <a:ext uri="{FF2B5EF4-FFF2-40B4-BE49-F238E27FC236}">
                  <a16:creationId xmlns:a16="http://schemas.microsoft.com/office/drawing/2014/main" id="{15241C0F-F82A-D157-32DB-8675BEDDA879}"/>
                </a:ext>
              </a:extLst>
            </p:cNvPr>
            <p:cNvSpPr/>
            <p:nvPr/>
          </p:nvSpPr>
          <p:spPr bwMode="auto">
            <a:xfrm>
              <a:off x="1353457" y="3038475"/>
              <a:ext cx="275771" cy="180975"/>
            </a:xfrm>
            <a:prstGeom prst="rect">
              <a:avLst/>
            </a:prstGeom>
            <a:solidFill>
              <a:srgbClr val="FFC000"/>
            </a:solidFill>
            <a:ln w="12700" cap="flat" cmpd="sng" algn="ctr">
              <a:solidFill>
                <a:sysClr val="windowText" lastClr="000000"/>
              </a:solidFill>
              <a:prstDash val="solid"/>
              <a:round/>
              <a:headEnd type="none" w="med" len="med"/>
              <a:tailEnd type="none" w="med" len="med"/>
            </a:ln>
            <a:effectLst/>
          </p:spPr>
        </p:sp>
        <p:sp>
          <p:nvSpPr>
            <p:cNvPr id="29" name="Rectangle 28">
              <a:extLst>
                <a:ext uri="{FF2B5EF4-FFF2-40B4-BE49-F238E27FC236}">
                  <a16:creationId xmlns:a16="http://schemas.microsoft.com/office/drawing/2014/main" id="{9BC76B6D-5FAF-028C-34B3-2325E9F0CF3B}"/>
                </a:ext>
              </a:extLst>
            </p:cNvPr>
            <p:cNvSpPr/>
            <p:nvPr/>
          </p:nvSpPr>
          <p:spPr bwMode="auto">
            <a:xfrm>
              <a:off x="1353457" y="3219450"/>
              <a:ext cx="275771" cy="180975"/>
            </a:xfrm>
            <a:prstGeom prst="rect">
              <a:avLst/>
            </a:prstGeom>
            <a:solidFill>
              <a:srgbClr val="FFC000"/>
            </a:solidFill>
            <a:ln w="12700" cap="flat" cmpd="sng" algn="ctr">
              <a:solidFill>
                <a:sysClr val="windowText" lastClr="000000"/>
              </a:solidFill>
              <a:prstDash val="solid"/>
              <a:round/>
              <a:headEnd type="none" w="med" len="med"/>
              <a:tailEnd type="none" w="med" len="med"/>
            </a:ln>
            <a:effectLst/>
          </p:spPr>
        </p:sp>
        <p:sp>
          <p:nvSpPr>
            <p:cNvPr id="30" name="Rectangle 29">
              <a:extLst>
                <a:ext uri="{FF2B5EF4-FFF2-40B4-BE49-F238E27FC236}">
                  <a16:creationId xmlns:a16="http://schemas.microsoft.com/office/drawing/2014/main" id="{4F724934-5A06-486F-7873-3809E9E93FBD}"/>
                </a:ext>
              </a:extLst>
            </p:cNvPr>
            <p:cNvSpPr/>
            <p:nvPr/>
          </p:nvSpPr>
          <p:spPr bwMode="auto">
            <a:xfrm>
              <a:off x="1353457" y="3400425"/>
              <a:ext cx="275771" cy="180975"/>
            </a:xfrm>
            <a:prstGeom prst="rect">
              <a:avLst/>
            </a:prstGeom>
            <a:solidFill>
              <a:srgbClr val="FFC000"/>
            </a:solidFill>
            <a:ln w="12700" cap="flat" cmpd="sng" algn="ctr">
              <a:solidFill>
                <a:sysClr val="windowText" lastClr="000000"/>
              </a:solidFill>
              <a:prstDash val="solid"/>
              <a:round/>
              <a:headEnd type="none" w="med" len="med"/>
              <a:tailEnd type="none" w="med" len="med"/>
            </a:ln>
            <a:effectLst/>
          </p:spPr>
        </p:sp>
        <p:sp>
          <p:nvSpPr>
            <p:cNvPr id="31" name="Rectangle 30">
              <a:extLst>
                <a:ext uri="{FF2B5EF4-FFF2-40B4-BE49-F238E27FC236}">
                  <a16:creationId xmlns:a16="http://schemas.microsoft.com/office/drawing/2014/main" id="{17C2CBF2-67D6-FB89-2704-18EBFBBCEAE7}"/>
                </a:ext>
              </a:extLst>
            </p:cNvPr>
            <p:cNvSpPr/>
            <p:nvPr/>
          </p:nvSpPr>
          <p:spPr bwMode="auto">
            <a:xfrm>
              <a:off x="1629229" y="2133600"/>
              <a:ext cx="275771" cy="180975"/>
            </a:xfrm>
            <a:prstGeom prst="rect">
              <a:avLst/>
            </a:prstGeom>
            <a:solidFill>
              <a:srgbClr val="00B0F0"/>
            </a:solidFill>
            <a:ln w="12700" cap="flat" cmpd="sng" algn="ctr">
              <a:solidFill>
                <a:sysClr val="windowText" lastClr="000000"/>
              </a:solidFill>
              <a:prstDash val="solid"/>
              <a:round/>
              <a:headEnd type="none" w="med" len="med"/>
              <a:tailEnd type="none" w="med" len="med"/>
            </a:ln>
            <a:effectLst/>
          </p:spPr>
        </p:sp>
        <p:sp>
          <p:nvSpPr>
            <p:cNvPr id="32" name="Rectangle 31">
              <a:extLst>
                <a:ext uri="{FF2B5EF4-FFF2-40B4-BE49-F238E27FC236}">
                  <a16:creationId xmlns:a16="http://schemas.microsoft.com/office/drawing/2014/main" id="{681EC41A-6D02-923B-7FA2-B7D1FDA6DDE0}"/>
                </a:ext>
              </a:extLst>
            </p:cNvPr>
            <p:cNvSpPr/>
            <p:nvPr/>
          </p:nvSpPr>
          <p:spPr bwMode="auto">
            <a:xfrm>
              <a:off x="1629229" y="2314575"/>
              <a:ext cx="275771" cy="180975"/>
            </a:xfrm>
            <a:prstGeom prst="rect">
              <a:avLst/>
            </a:prstGeom>
            <a:solidFill>
              <a:srgbClr val="00B0F0"/>
            </a:solidFill>
            <a:ln w="12700" cap="flat" cmpd="sng" algn="ctr">
              <a:solidFill>
                <a:sysClr val="windowText" lastClr="000000"/>
              </a:solidFill>
              <a:prstDash val="solid"/>
              <a:round/>
              <a:headEnd type="none" w="med" len="med"/>
              <a:tailEnd type="none" w="med" len="med"/>
            </a:ln>
            <a:effectLst/>
          </p:spPr>
        </p:sp>
        <p:sp>
          <p:nvSpPr>
            <p:cNvPr id="33" name="Rectangle 32">
              <a:extLst>
                <a:ext uri="{FF2B5EF4-FFF2-40B4-BE49-F238E27FC236}">
                  <a16:creationId xmlns:a16="http://schemas.microsoft.com/office/drawing/2014/main" id="{B1942A0C-8201-5BEC-2998-2BD38A21061C}"/>
                </a:ext>
              </a:extLst>
            </p:cNvPr>
            <p:cNvSpPr/>
            <p:nvPr/>
          </p:nvSpPr>
          <p:spPr bwMode="auto">
            <a:xfrm>
              <a:off x="1629228" y="2495550"/>
              <a:ext cx="275771" cy="180975"/>
            </a:xfrm>
            <a:prstGeom prst="rect">
              <a:avLst/>
            </a:prstGeom>
            <a:solidFill>
              <a:srgbClr val="00B0F0"/>
            </a:solidFill>
            <a:ln w="12700" cap="flat" cmpd="sng" algn="ctr">
              <a:solidFill>
                <a:sysClr val="windowText" lastClr="000000"/>
              </a:solidFill>
              <a:prstDash val="solid"/>
              <a:round/>
              <a:headEnd type="none" w="med" len="med"/>
              <a:tailEnd type="none" w="med" len="med"/>
            </a:ln>
            <a:effectLst/>
          </p:spPr>
        </p:sp>
        <p:sp>
          <p:nvSpPr>
            <p:cNvPr id="34" name="Rectangle 33">
              <a:extLst>
                <a:ext uri="{FF2B5EF4-FFF2-40B4-BE49-F238E27FC236}">
                  <a16:creationId xmlns:a16="http://schemas.microsoft.com/office/drawing/2014/main" id="{01C19A40-E6C7-C155-7FA3-FC1A442CF8E9}"/>
                </a:ext>
              </a:extLst>
            </p:cNvPr>
            <p:cNvSpPr/>
            <p:nvPr/>
          </p:nvSpPr>
          <p:spPr bwMode="auto">
            <a:xfrm>
              <a:off x="1629228" y="2676525"/>
              <a:ext cx="275771" cy="180975"/>
            </a:xfrm>
            <a:prstGeom prst="rect">
              <a:avLst/>
            </a:prstGeom>
            <a:solidFill>
              <a:srgbClr val="00B0F0"/>
            </a:solidFill>
            <a:ln w="12700" cap="flat" cmpd="sng" algn="ctr">
              <a:solidFill>
                <a:sysClr val="windowText" lastClr="000000"/>
              </a:solidFill>
              <a:prstDash val="solid"/>
              <a:round/>
              <a:headEnd type="none" w="med" len="med"/>
              <a:tailEnd type="none" w="med" len="med"/>
            </a:ln>
            <a:effectLst/>
          </p:spPr>
        </p:sp>
        <p:sp>
          <p:nvSpPr>
            <p:cNvPr id="35" name="Rectangle 34">
              <a:extLst>
                <a:ext uri="{FF2B5EF4-FFF2-40B4-BE49-F238E27FC236}">
                  <a16:creationId xmlns:a16="http://schemas.microsoft.com/office/drawing/2014/main" id="{160171DA-5934-3721-CB61-DC72A651EA81}"/>
                </a:ext>
              </a:extLst>
            </p:cNvPr>
            <p:cNvSpPr/>
            <p:nvPr/>
          </p:nvSpPr>
          <p:spPr bwMode="auto">
            <a:xfrm>
              <a:off x="1629228" y="2857500"/>
              <a:ext cx="275771" cy="180975"/>
            </a:xfrm>
            <a:prstGeom prst="rect">
              <a:avLst/>
            </a:prstGeom>
            <a:solidFill>
              <a:srgbClr val="00B0F0"/>
            </a:solidFill>
            <a:ln w="12700" cap="flat" cmpd="sng" algn="ctr">
              <a:solidFill>
                <a:sysClr val="windowText" lastClr="000000"/>
              </a:solidFill>
              <a:prstDash val="solid"/>
              <a:round/>
              <a:headEnd type="none" w="med" len="med"/>
              <a:tailEnd type="none" w="med" len="med"/>
            </a:ln>
            <a:effectLst/>
          </p:spPr>
        </p:sp>
        <p:sp>
          <p:nvSpPr>
            <p:cNvPr id="36" name="Rectangle 35">
              <a:extLst>
                <a:ext uri="{FF2B5EF4-FFF2-40B4-BE49-F238E27FC236}">
                  <a16:creationId xmlns:a16="http://schemas.microsoft.com/office/drawing/2014/main" id="{FFE48EBD-3A28-5E9F-E380-2D489773AC8E}"/>
                </a:ext>
              </a:extLst>
            </p:cNvPr>
            <p:cNvSpPr/>
            <p:nvPr/>
          </p:nvSpPr>
          <p:spPr bwMode="auto">
            <a:xfrm>
              <a:off x="1629228" y="3038475"/>
              <a:ext cx="275771" cy="180975"/>
            </a:xfrm>
            <a:prstGeom prst="rect">
              <a:avLst/>
            </a:prstGeom>
            <a:solidFill>
              <a:srgbClr val="00B0F0"/>
            </a:solidFill>
            <a:ln w="12700" cap="flat" cmpd="sng" algn="ctr">
              <a:solidFill>
                <a:sysClr val="windowText" lastClr="000000"/>
              </a:solidFill>
              <a:prstDash val="solid"/>
              <a:round/>
              <a:headEnd type="none" w="med" len="med"/>
              <a:tailEnd type="none" w="med" len="med"/>
            </a:ln>
            <a:effectLst/>
          </p:spPr>
        </p:sp>
        <p:sp>
          <p:nvSpPr>
            <p:cNvPr id="37" name="Rectangle 36">
              <a:extLst>
                <a:ext uri="{FF2B5EF4-FFF2-40B4-BE49-F238E27FC236}">
                  <a16:creationId xmlns:a16="http://schemas.microsoft.com/office/drawing/2014/main" id="{604E07F0-1A67-90B5-959D-78FC18D01BBE}"/>
                </a:ext>
              </a:extLst>
            </p:cNvPr>
            <p:cNvSpPr/>
            <p:nvPr/>
          </p:nvSpPr>
          <p:spPr bwMode="auto">
            <a:xfrm>
              <a:off x="1629227" y="3219450"/>
              <a:ext cx="275771" cy="180975"/>
            </a:xfrm>
            <a:prstGeom prst="rect">
              <a:avLst/>
            </a:prstGeom>
            <a:solidFill>
              <a:srgbClr val="00B0F0"/>
            </a:solidFill>
            <a:ln w="12700" cap="flat" cmpd="sng" algn="ctr">
              <a:solidFill>
                <a:sysClr val="windowText" lastClr="000000"/>
              </a:solidFill>
              <a:prstDash val="solid"/>
              <a:round/>
              <a:headEnd type="none" w="med" len="med"/>
              <a:tailEnd type="none" w="med" len="med"/>
            </a:ln>
            <a:effectLst/>
          </p:spPr>
        </p:sp>
        <p:sp>
          <p:nvSpPr>
            <p:cNvPr id="38" name="Rectangle 37">
              <a:extLst>
                <a:ext uri="{FF2B5EF4-FFF2-40B4-BE49-F238E27FC236}">
                  <a16:creationId xmlns:a16="http://schemas.microsoft.com/office/drawing/2014/main" id="{ACE3D928-0207-2788-BCC5-A5914BA12B2D}"/>
                </a:ext>
              </a:extLst>
            </p:cNvPr>
            <p:cNvSpPr/>
            <p:nvPr/>
          </p:nvSpPr>
          <p:spPr bwMode="auto">
            <a:xfrm>
              <a:off x="1629227" y="3400425"/>
              <a:ext cx="275771" cy="180975"/>
            </a:xfrm>
            <a:prstGeom prst="rect">
              <a:avLst/>
            </a:prstGeom>
            <a:solidFill>
              <a:srgbClr val="00B0F0"/>
            </a:solidFill>
            <a:ln w="12700" cap="flat" cmpd="sng" algn="ctr">
              <a:solidFill>
                <a:sysClr val="windowText" lastClr="000000"/>
              </a:solidFill>
              <a:prstDash val="solid"/>
              <a:round/>
              <a:headEnd type="none" w="med" len="med"/>
              <a:tailEnd type="none" w="med" len="med"/>
            </a:ln>
            <a:effectLst/>
          </p:spPr>
        </p:sp>
      </p:grpSp>
      <p:sp>
        <p:nvSpPr>
          <p:cNvPr id="39" name="Text Placeholder 7">
            <a:extLst>
              <a:ext uri="{FF2B5EF4-FFF2-40B4-BE49-F238E27FC236}">
                <a16:creationId xmlns:a16="http://schemas.microsoft.com/office/drawing/2014/main" id="{54CA5B4C-9208-C631-766F-045066DAC39A}"/>
              </a:ext>
            </a:extLst>
          </p:cNvPr>
          <p:cNvSpPr txBox="1">
            <a:spLocks/>
          </p:cNvSpPr>
          <p:nvPr/>
        </p:nvSpPr>
        <p:spPr>
          <a:xfrm>
            <a:off x="4262120" y="1442747"/>
            <a:ext cx="2743200" cy="487362"/>
          </a:xfrm>
          <a:prstGeom prst="rect">
            <a:avLst/>
          </a:prstGeom>
          <a:ln>
            <a:noFill/>
          </a:ln>
        </p:spPr>
        <p:txBody>
          <a:bodyPr anchor="ctr"/>
          <a:lstStyle/>
          <a:p>
            <a:pPr marL="342900" indent="-342900" algn="ctr" eaLnBrk="0" fontAlgn="base" hangingPunct="0">
              <a:spcBef>
                <a:spcPct val="20000"/>
              </a:spcBef>
              <a:spcAft>
                <a:spcPct val="0"/>
              </a:spcAft>
              <a:defRPr/>
            </a:pPr>
            <a:r>
              <a:rPr lang="en-US" sz="2800" b="1" kern="0" dirty="0">
                <a:solidFill>
                  <a:prstClr val="black"/>
                </a:solidFill>
                <a:latin typeface="Arial Narrow" pitchFamily="34" charset="0"/>
                <a:ea typeface="Arial" charset="0"/>
                <a:cs typeface="Arial"/>
              </a:rPr>
              <a:t>Analytical (OLAP)</a:t>
            </a:r>
          </a:p>
        </p:txBody>
      </p:sp>
      <p:sp>
        <p:nvSpPr>
          <p:cNvPr id="40" name="Text Placeholder 7">
            <a:extLst>
              <a:ext uri="{FF2B5EF4-FFF2-40B4-BE49-F238E27FC236}">
                <a16:creationId xmlns:a16="http://schemas.microsoft.com/office/drawing/2014/main" id="{602D4598-B4DC-8EA2-F7B2-AF4BEC56A846}"/>
              </a:ext>
            </a:extLst>
          </p:cNvPr>
          <p:cNvSpPr txBox="1">
            <a:spLocks/>
          </p:cNvSpPr>
          <p:nvPr/>
        </p:nvSpPr>
        <p:spPr>
          <a:xfrm>
            <a:off x="7919720" y="1442747"/>
            <a:ext cx="1828800" cy="487362"/>
          </a:xfrm>
          <a:prstGeom prst="rect">
            <a:avLst/>
          </a:prstGeom>
          <a:ln>
            <a:noFill/>
          </a:ln>
        </p:spPr>
        <p:txBody>
          <a:bodyPr anchor="ctr"/>
          <a:lstStyle/>
          <a:p>
            <a:pPr marL="342900" indent="-342900" algn="ctr" eaLnBrk="0" fontAlgn="base" hangingPunct="0">
              <a:spcBef>
                <a:spcPct val="20000"/>
              </a:spcBef>
              <a:spcAft>
                <a:spcPct val="0"/>
              </a:spcAft>
              <a:defRPr/>
            </a:pPr>
            <a:r>
              <a:rPr lang="en-US" sz="2800" b="1" kern="0" dirty="0">
                <a:solidFill>
                  <a:prstClr val="black"/>
                </a:solidFill>
                <a:latin typeface="Arial Narrow" pitchFamily="34" charset="0"/>
                <a:ea typeface="Arial" charset="0"/>
                <a:cs typeface="Arial"/>
              </a:rPr>
              <a:t>Key-Value</a:t>
            </a:r>
          </a:p>
        </p:txBody>
      </p:sp>
      <p:sp>
        <p:nvSpPr>
          <p:cNvPr id="41" name="Text Placeholder 7">
            <a:extLst>
              <a:ext uri="{FF2B5EF4-FFF2-40B4-BE49-F238E27FC236}">
                <a16:creationId xmlns:a16="http://schemas.microsoft.com/office/drawing/2014/main" id="{29A08127-0A87-F6D3-CC6B-77A479E70512}"/>
              </a:ext>
            </a:extLst>
          </p:cNvPr>
          <p:cNvSpPr txBox="1">
            <a:spLocks/>
          </p:cNvSpPr>
          <p:nvPr/>
        </p:nvSpPr>
        <p:spPr>
          <a:xfrm>
            <a:off x="7310120" y="3728747"/>
            <a:ext cx="2514600" cy="487362"/>
          </a:xfrm>
          <a:prstGeom prst="rect">
            <a:avLst/>
          </a:prstGeom>
          <a:ln>
            <a:noFill/>
          </a:ln>
        </p:spPr>
        <p:txBody>
          <a:bodyPr anchor="ctr"/>
          <a:lstStyle/>
          <a:p>
            <a:pPr marL="342900" indent="-342900" algn="ctr" eaLnBrk="0" fontAlgn="base" hangingPunct="0">
              <a:spcBef>
                <a:spcPct val="20000"/>
              </a:spcBef>
              <a:spcAft>
                <a:spcPct val="0"/>
              </a:spcAft>
              <a:defRPr/>
            </a:pPr>
            <a:r>
              <a:rPr lang="en-US" sz="2800" b="1" kern="0" dirty="0">
                <a:solidFill>
                  <a:prstClr val="black"/>
                </a:solidFill>
                <a:latin typeface="Arial Narrow" pitchFamily="34" charset="0"/>
                <a:ea typeface="Arial" charset="0"/>
                <a:cs typeface="Arial"/>
              </a:rPr>
              <a:t>Document</a:t>
            </a:r>
          </a:p>
        </p:txBody>
      </p:sp>
      <p:sp>
        <p:nvSpPr>
          <p:cNvPr id="42" name="Text Placeholder 7">
            <a:extLst>
              <a:ext uri="{FF2B5EF4-FFF2-40B4-BE49-F238E27FC236}">
                <a16:creationId xmlns:a16="http://schemas.microsoft.com/office/drawing/2014/main" id="{10E0C951-29C4-8711-8A39-47D5B255CD5D}"/>
              </a:ext>
            </a:extLst>
          </p:cNvPr>
          <p:cNvSpPr txBox="1">
            <a:spLocks/>
          </p:cNvSpPr>
          <p:nvPr/>
        </p:nvSpPr>
        <p:spPr>
          <a:xfrm>
            <a:off x="4300220" y="3728747"/>
            <a:ext cx="2514600" cy="487362"/>
          </a:xfrm>
          <a:prstGeom prst="rect">
            <a:avLst/>
          </a:prstGeom>
          <a:ln>
            <a:noFill/>
          </a:ln>
        </p:spPr>
        <p:txBody>
          <a:bodyPr anchor="ctr"/>
          <a:lstStyle/>
          <a:p>
            <a:pPr marL="342900" indent="-342900" algn="ctr" eaLnBrk="0" fontAlgn="base" hangingPunct="0">
              <a:spcBef>
                <a:spcPct val="20000"/>
              </a:spcBef>
              <a:spcAft>
                <a:spcPct val="0"/>
              </a:spcAft>
              <a:defRPr/>
            </a:pPr>
            <a:r>
              <a:rPr lang="en-US" sz="2800" b="1" kern="0" dirty="0">
                <a:solidFill>
                  <a:prstClr val="black"/>
                </a:solidFill>
                <a:latin typeface="Arial Narrow" pitchFamily="34" charset="0"/>
                <a:ea typeface="Arial" charset="0"/>
                <a:cs typeface="Arial"/>
              </a:rPr>
              <a:t>Graph</a:t>
            </a:r>
          </a:p>
        </p:txBody>
      </p:sp>
      <p:grpSp>
        <p:nvGrpSpPr>
          <p:cNvPr id="43" name="Group 42">
            <a:extLst>
              <a:ext uri="{FF2B5EF4-FFF2-40B4-BE49-F238E27FC236}">
                <a16:creationId xmlns:a16="http://schemas.microsoft.com/office/drawing/2014/main" id="{E61EFE60-04CE-C312-6CE3-CDAF7DD2D79D}"/>
              </a:ext>
            </a:extLst>
          </p:cNvPr>
          <p:cNvGrpSpPr/>
          <p:nvPr/>
        </p:nvGrpSpPr>
        <p:grpSpPr>
          <a:xfrm>
            <a:off x="7614920" y="4262147"/>
            <a:ext cx="1752600" cy="1676400"/>
            <a:chOff x="5791200" y="1447800"/>
            <a:chExt cx="2133600" cy="1905000"/>
          </a:xfrm>
        </p:grpSpPr>
        <p:sp>
          <p:nvSpPr>
            <p:cNvPr id="44" name="Oval 43">
              <a:extLst>
                <a:ext uri="{FF2B5EF4-FFF2-40B4-BE49-F238E27FC236}">
                  <a16:creationId xmlns:a16="http://schemas.microsoft.com/office/drawing/2014/main" id="{06E0C081-395E-0039-C6ED-980727BDC959}"/>
                </a:ext>
              </a:extLst>
            </p:cNvPr>
            <p:cNvSpPr/>
            <p:nvPr/>
          </p:nvSpPr>
          <p:spPr bwMode="auto">
            <a:xfrm>
              <a:off x="6705600" y="1447800"/>
              <a:ext cx="304800" cy="304800"/>
            </a:xfrm>
            <a:prstGeom prst="ellipse">
              <a:avLst/>
            </a:prstGeom>
            <a:solidFill>
              <a:srgbClr val="FF0000"/>
            </a:solidFill>
            <a:ln w="12700" cap="flat" cmpd="sng" algn="ctr">
              <a:solidFill>
                <a:sysClr val="windowText" lastClr="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400" b="1" i="0" u="none" strike="noStrike" kern="0" cap="none" spc="0" normalizeH="0" baseline="0" noProof="0">
                <a:ln>
                  <a:noFill/>
                </a:ln>
                <a:solidFill>
                  <a:prstClr val="black"/>
                </a:solidFill>
                <a:effectLst/>
                <a:uLnTx/>
                <a:uFillTx/>
                <a:latin typeface="Arial Narrow" charset="0"/>
              </a:endParaRPr>
            </a:p>
          </p:txBody>
        </p:sp>
        <p:sp>
          <p:nvSpPr>
            <p:cNvPr id="45" name="Oval 44">
              <a:extLst>
                <a:ext uri="{FF2B5EF4-FFF2-40B4-BE49-F238E27FC236}">
                  <a16:creationId xmlns:a16="http://schemas.microsoft.com/office/drawing/2014/main" id="{AE477A3D-CD9F-C30F-DEC4-F1DFDE6E0BD6}"/>
                </a:ext>
              </a:extLst>
            </p:cNvPr>
            <p:cNvSpPr/>
            <p:nvPr/>
          </p:nvSpPr>
          <p:spPr bwMode="auto">
            <a:xfrm>
              <a:off x="6400800" y="1981200"/>
              <a:ext cx="304800" cy="304800"/>
            </a:xfrm>
            <a:prstGeom prst="ellipse">
              <a:avLst/>
            </a:prstGeom>
            <a:solidFill>
              <a:srgbClr val="FFC000"/>
            </a:solidFill>
            <a:ln w="12700" cap="flat" cmpd="sng" algn="ctr">
              <a:solidFill>
                <a:sysClr val="windowText" lastClr="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400" b="1" i="0" u="none" strike="noStrike" kern="0" cap="none" spc="0" normalizeH="0" baseline="0" noProof="0">
                <a:ln>
                  <a:noFill/>
                </a:ln>
                <a:solidFill>
                  <a:prstClr val="black"/>
                </a:solidFill>
                <a:effectLst/>
                <a:uLnTx/>
                <a:uFillTx/>
                <a:latin typeface="Arial Narrow" charset="0"/>
              </a:endParaRPr>
            </a:p>
          </p:txBody>
        </p:sp>
        <p:sp>
          <p:nvSpPr>
            <p:cNvPr id="46" name="Oval 45">
              <a:extLst>
                <a:ext uri="{FF2B5EF4-FFF2-40B4-BE49-F238E27FC236}">
                  <a16:creationId xmlns:a16="http://schemas.microsoft.com/office/drawing/2014/main" id="{90B4530B-C1CC-C48B-0B3D-AB069DE38611}"/>
                </a:ext>
              </a:extLst>
            </p:cNvPr>
            <p:cNvSpPr/>
            <p:nvPr/>
          </p:nvSpPr>
          <p:spPr bwMode="auto">
            <a:xfrm>
              <a:off x="7010400" y="1981200"/>
              <a:ext cx="304800" cy="304800"/>
            </a:xfrm>
            <a:prstGeom prst="ellipse">
              <a:avLst/>
            </a:prstGeom>
            <a:solidFill>
              <a:srgbClr val="FFFF00"/>
            </a:solidFill>
            <a:ln w="12700" cap="flat" cmpd="sng" algn="ctr">
              <a:solidFill>
                <a:sysClr val="windowText" lastClr="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400" b="1" i="0" u="none" strike="noStrike" kern="0" cap="none" spc="0" normalizeH="0" baseline="0" noProof="0">
                <a:ln>
                  <a:noFill/>
                </a:ln>
                <a:solidFill>
                  <a:prstClr val="black"/>
                </a:solidFill>
                <a:effectLst/>
                <a:uLnTx/>
                <a:uFillTx/>
                <a:latin typeface="Arial Narrow" charset="0"/>
              </a:endParaRPr>
            </a:p>
          </p:txBody>
        </p:sp>
        <p:sp>
          <p:nvSpPr>
            <p:cNvPr id="47" name="Oval 46">
              <a:extLst>
                <a:ext uri="{FF2B5EF4-FFF2-40B4-BE49-F238E27FC236}">
                  <a16:creationId xmlns:a16="http://schemas.microsoft.com/office/drawing/2014/main" id="{AB4FD49A-2F83-971D-84FF-65D82CBEF537}"/>
                </a:ext>
              </a:extLst>
            </p:cNvPr>
            <p:cNvSpPr/>
            <p:nvPr/>
          </p:nvSpPr>
          <p:spPr bwMode="auto">
            <a:xfrm>
              <a:off x="6096000" y="2514600"/>
              <a:ext cx="304800" cy="304800"/>
            </a:xfrm>
            <a:prstGeom prst="ellipse">
              <a:avLst/>
            </a:prstGeom>
            <a:solidFill>
              <a:srgbClr val="00B050"/>
            </a:solidFill>
            <a:ln w="12700" cap="flat" cmpd="sng" algn="ctr">
              <a:solidFill>
                <a:sysClr val="windowText" lastClr="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400" b="1" i="0" u="none" strike="noStrike" kern="0" cap="none" spc="0" normalizeH="0" baseline="0" noProof="0">
                <a:ln>
                  <a:noFill/>
                </a:ln>
                <a:solidFill>
                  <a:prstClr val="black"/>
                </a:solidFill>
                <a:effectLst/>
                <a:uLnTx/>
                <a:uFillTx/>
                <a:latin typeface="Arial Narrow" charset="0"/>
              </a:endParaRPr>
            </a:p>
          </p:txBody>
        </p:sp>
        <p:sp>
          <p:nvSpPr>
            <p:cNvPr id="48" name="Oval 47">
              <a:extLst>
                <a:ext uri="{FF2B5EF4-FFF2-40B4-BE49-F238E27FC236}">
                  <a16:creationId xmlns:a16="http://schemas.microsoft.com/office/drawing/2014/main" id="{14A1545B-7C3A-AFB3-AC59-29FE38261477}"/>
                </a:ext>
              </a:extLst>
            </p:cNvPr>
            <p:cNvSpPr/>
            <p:nvPr/>
          </p:nvSpPr>
          <p:spPr bwMode="auto">
            <a:xfrm>
              <a:off x="6705600" y="2514600"/>
              <a:ext cx="304800" cy="304800"/>
            </a:xfrm>
            <a:prstGeom prst="ellipse">
              <a:avLst/>
            </a:prstGeom>
            <a:solidFill>
              <a:srgbClr val="EEECE1"/>
            </a:solidFill>
            <a:ln w="12700" cap="flat" cmpd="sng" algn="ctr">
              <a:solidFill>
                <a:sysClr val="windowText" lastClr="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400" b="1" i="0" u="none" strike="noStrike" kern="0" cap="none" spc="0" normalizeH="0" baseline="0" noProof="0">
                <a:ln>
                  <a:noFill/>
                </a:ln>
                <a:solidFill>
                  <a:prstClr val="black"/>
                </a:solidFill>
                <a:effectLst/>
                <a:uLnTx/>
                <a:uFillTx/>
                <a:latin typeface="Arial Narrow" charset="0"/>
              </a:endParaRPr>
            </a:p>
          </p:txBody>
        </p:sp>
        <p:sp>
          <p:nvSpPr>
            <p:cNvPr id="49" name="Oval 48">
              <a:extLst>
                <a:ext uri="{FF2B5EF4-FFF2-40B4-BE49-F238E27FC236}">
                  <a16:creationId xmlns:a16="http://schemas.microsoft.com/office/drawing/2014/main" id="{D736D08D-2374-82AB-520A-341AA433F753}"/>
                </a:ext>
              </a:extLst>
            </p:cNvPr>
            <p:cNvSpPr/>
            <p:nvPr/>
          </p:nvSpPr>
          <p:spPr bwMode="auto">
            <a:xfrm>
              <a:off x="7315200" y="2514600"/>
              <a:ext cx="304800" cy="304800"/>
            </a:xfrm>
            <a:prstGeom prst="ellipse">
              <a:avLst/>
            </a:prstGeom>
            <a:solidFill>
              <a:srgbClr val="7030A0"/>
            </a:solidFill>
            <a:ln w="12700" cap="flat" cmpd="sng" algn="ctr">
              <a:solidFill>
                <a:sysClr val="windowText" lastClr="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400" b="1" i="0" u="none" strike="noStrike" kern="0" cap="none" spc="0" normalizeH="0" baseline="0" noProof="0">
                <a:ln>
                  <a:noFill/>
                </a:ln>
                <a:solidFill>
                  <a:prstClr val="black"/>
                </a:solidFill>
                <a:effectLst/>
                <a:uLnTx/>
                <a:uFillTx/>
                <a:latin typeface="Arial Narrow" charset="0"/>
              </a:endParaRPr>
            </a:p>
          </p:txBody>
        </p:sp>
        <p:cxnSp>
          <p:nvCxnSpPr>
            <p:cNvPr id="50" name="Straight Connector 49">
              <a:extLst>
                <a:ext uri="{FF2B5EF4-FFF2-40B4-BE49-F238E27FC236}">
                  <a16:creationId xmlns:a16="http://schemas.microsoft.com/office/drawing/2014/main" id="{FD0C0982-46E7-838F-217D-9076481B764B}"/>
                </a:ext>
              </a:extLst>
            </p:cNvPr>
            <p:cNvCxnSpPr>
              <a:stCxn id="44" idx="4"/>
              <a:endCxn id="45" idx="0"/>
            </p:cNvCxnSpPr>
            <p:nvPr/>
          </p:nvCxnSpPr>
          <p:spPr bwMode="auto">
            <a:xfrm rot="5400000">
              <a:off x="6591300" y="1714500"/>
              <a:ext cx="228600" cy="304800"/>
            </a:xfrm>
            <a:prstGeom prst="line">
              <a:avLst/>
            </a:prstGeom>
            <a:solidFill>
              <a:srgbClr val="3399FF"/>
            </a:solidFill>
            <a:ln w="9525" cap="flat" cmpd="sng" algn="ctr">
              <a:solidFill>
                <a:sysClr val="windowText" lastClr="000000"/>
              </a:solidFill>
              <a:prstDash val="solid"/>
              <a:round/>
              <a:headEnd type="none" w="med" len="med"/>
              <a:tailEnd type="none" w="med" len="med"/>
            </a:ln>
            <a:effectLst/>
          </p:spPr>
        </p:cxnSp>
        <p:cxnSp>
          <p:nvCxnSpPr>
            <p:cNvPr id="51" name="Straight Connector 50">
              <a:extLst>
                <a:ext uri="{FF2B5EF4-FFF2-40B4-BE49-F238E27FC236}">
                  <a16:creationId xmlns:a16="http://schemas.microsoft.com/office/drawing/2014/main" id="{3450F0C8-9D7B-262B-CC12-0F1306B5E876}"/>
                </a:ext>
              </a:extLst>
            </p:cNvPr>
            <p:cNvCxnSpPr>
              <a:stCxn id="44" idx="4"/>
              <a:endCxn id="46" idx="0"/>
            </p:cNvCxnSpPr>
            <p:nvPr/>
          </p:nvCxnSpPr>
          <p:spPr bwMode="auto">
            <a:xfrm rot="16200000" flipH="1">
              <a:off x="6896100" y="1714500"/>
              <a:ext cx="228600" cy="304800"/>
            </a:xfrm>
            <a:prstGeom prst="line">
              <a:avLst/>
            </a:prstGeom>
            <a:solidFill>
              <a:srgbClr val="3399FF"/>
            </a:solidFill>
            <a:ln w="9525" cap="flat" cmpd="sng" algn="ctr">
              <a:solidFill>
                <a:sysClr val="windowText" lastClr="000000"/>
              </a:solidFill>
              <a:prstDash val="solid"/>
              <a:round/>
              <a:headEnd type="none" w="med" len="med"/>
              <a:tailEnd type="none" w="med" len="med"/>
            </a:ln>
            <a:effectLst/>
          </p:spPr>
        </p:cxnSp>
        <p:cxnSp>
          <p:nvCxnSpPr>
            <p:cNvPr id="52" name="Straight Connector 51">
              <a:extLst>
                <a:ext uri="{FF2B5EF4-FFF2-40B4-BE49-F238E27FC236}">
                  <a16:creationId xmlns:a16="http://schemas.microsoft.com/office/drawing/2014/main" id="{17871544-BCCD-CEB1-A5F4-40FE34743118}"/>
                </a:ext>
              </a:extLst>
            </p:cNvPr>
            <p:cNvCxnSpPr/>
            <p:nvPr/>
          </p:nvCxnSpPr>
          <p:spPr bwMode="auto">
            <a:xfrm rot="5400000">
              <a:off x="6286500" y="2247900"/>
              <a:ext cx="228600" cy="304800"/>
            </a:xfrm>
            <a:prstGeom prst="line">
              <a:avLst/>
            </a:prstGeom>
            <a:solidFill>
              <a:srgbClr val="3399FF"/>
            </a:solidFill>
            <a:ln w="9525" cap="flat" cmpd="sng" algn="ctr">
              <a:solidFill>
                <a:sysClr val="windowText" lastClr="000000"/>
              </a:solidFill>
              <a:prstDash val="solid"/>
              <a:round/>
              <a:headEnd type="none" w="med" len="med"/>
              <a:tailEnd type="none" w="med" len="med"/>
            </a:ln>
            <a:effectLst/>
          </p:spPr>
        </p:cxnSp>
        <p:cxnSp>
          <p:nvCxnSpPr>
            <p:cNvPr id="53" name="Straight Connector 52">
              <a:extLst>
                <a:ext uri="{FF2B5EF4-FFF2-40B4-BE49-F238E27FC236}">
                  <a16:creationId xmlns:a16="http://schemas.microsoft.com/office/drawing/2014/main" id="{259BDA6E-1BCC-9E60-52A5-21CBC80C5360}"/>
                </a:ext>
              </a:extLst>
            </p:cNvPr>
            <p:cNvCxnSpPr/>
            <p:nvPr/>
          </p:nvCxnSpPr>
          <p:spPr bwMode="auto">
            <a:xfrm rot="16200000" flipH="1">
              <a:off x="6591300" y="2247900"/>
              <a:ext cx="228600" cy="304800"/>
            </a:xfrm>
            <a:prstGeom prst="line">
              <a:avLst/>
            </a:prstGeom>
            <a:solidFill>
              <a:srgbClr val="3399FF"/>
            </a:solidFill>
            <a:ln w="9525" cap="flat" cmpd="sng" algn="ctr">
              <a:solidFill>
                <a:sysClr val="windowText" lastClr="000000"/>
              </a:solidFill>
              <a:prstDash val="solid"/>
              <a:round/>
              <a:headEnd type="none" w="med" len="med"/>
              <a:tailEnd type="none" w="med" len="med"/>
            </a:ln>
            <a:effectLst/>
          </p:spPr>
        </p:cxnSp>
        <p:cxnSp>
          <p:nvCxnSpPr>
            <p:cNvPr id="54" name="Straight Connector 53">
              <a:extLst>
                <a:ext uri="{FF2B5EF4-FFF2-40B4-BE49-F238E27FC236}">
                  <a16:creationId xmlns:a16="http://schemas.microsoft.com/office/drawing/2014/main" id="{28A8A373-2D79-C460-16C1-D1B0629D5C9F}"/>
                </a:ext>
              </a:extLst>
            </p:cNvPr>
            <p:cNvCxnSpPr/>
            <p:nvPr/>
          </p:nvCxnSpPr>
          <p:spPr bwMode="auto">
            <a:xfrm rot="16200000" flipH="1">
              <a:off x="7200900" y="2247900"/>
              <a:ext cx="228600" cy="304800"/>
            </a:xfrm>
            <a:prstGeom prst="line">
              <a:avLst/>
            </a:prstGeom>
            <a:solidFill>
              <a:srgbClr val="3399FF"/>
            </a:solidFill>
            <a:ln w="9525" cap="flat" cmpd="sng" algn="ctr">
              <a:solidFill>
                <a:sysClr val="windowText" lastClr="000000"/>
              </a:solidFill>
              <a:prstDash val="solid"/>
              <a:round/>
              <a:headEnd type="none" w="med" len="med"/>
              <a:tailEnd type="none" w="med" len="med"/>
            </a:ln>
            <a:effectLst/>
          </p:spPr>
        </p:cxnSp>
        <p:sp>
          <p:nvSpPr>
            <p:cNvPr id="55" name="Oval 54">
              <a:extLst>
                <a:ext uri="{FF2B5EF4-FFF2-40B4-BE49-F238E27FC236}">
                  <a16:creationId xmlns:a16="http://schemas.microsoft.com/office/drawing/2014/main" id="{865252AA-B32C-5090-FF61-C5987456E9F7}"/>
                </a:ext>
              </a:extLst>
            </p:cNvPr>
            <p:cNvSpPr/>
            <p:nvPr/>
          </p:nvSpPr>
          <p:spPr bwMode="auto">
            <a:xfrm>
              <a:off x="5791200" y="3048000"/>
              <a:ext cx="304800" cy="304800"/>
            </a:xfrm>
            <a:prstGeom prst="ellipse">
              <a:avLst/>
            </a:prstGeom>
            <a:solidFill>
              <a:srgbClr val="FF00FF"/>
            </a:solidFill>
            <a:ln w="12700" cap="flat" cmpd="sng" algn="ctr">
              <a:solidFill>
                <a:sysClr val="windowText" lastClr="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400" b="1" i="0" u="none" strike="noStrike" kern="0" cap="none" spc="0" normalizeH="0" baseline="0" noProof="0">
                <a:ln>
                  <a:noFill/>
                </a:ln>
                <a:solidFill>
                  <a:prstClr val="black"/>
                </a:solidFill>
                <a:effectLst/>
                <a:uLnTx/>
                <a:uFillTx/>
                <a:latin typeface="Arial Narrow" charset="0"/>
              </a:endParaRPr>
            </a:p>
          </p:txBody>
        </p:sp>
        <p:sp>
          <p:nvSpPr>
            <p:cNvPr id="56" name="Oval 55">
              <a:extLst>
                <a:ext uri="{FF2B5EF4-FFF2-40B4-BE49-F238E27FC236}">
                  <a16:creationId xmlns:a16="http://schemas.microsoft.com/office/drawing/2014/main" id="{B71DC997-B1FF-A7FD-0C11-DE591A780EC8}"/>
                </a:ext>
              </a:extLst>
            </p:cNvPr>
            <p:cNvSpPr/>
            <p:nvPr/>
          </p:nvSpPr>
          <p:spPr bwMode="auto">
            <a:xfrm>
              <a:off x="6400800" y="3048000"/>
              <a:ext cx="304800" cy="304800"/>
            </a:xfrm>
            <a:prstGeom prst="ellipse">
              <a:avLst/>
            </a:prstGeom>
            <a:solidFill>
              <a:srgbClr val="00FFFF"/>
            </a:solidFill>
            <a:ln w="12700" cap="flat" cmpd="sng" algn="ctr">
              <a:solidFill>
                <a:sysClr val="windowText" lastClr="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400" b="1" i="0" u="none" strike="noStrike" kern="0" cap="none" spc="0" normalizeH="0" baseline="0" noProof="0">
                <a:ln>
                  <a:noFill/>
                </a:ln>
                <a:solidFill>
                  <a:prstClr val="black"/>
                </a:solidFill>
                <a:effectLst/>
                <a:uLnTx/>
                <a:uFillTx/>
                <a:latin typeface="Arial Narrow" charset="0"/>
              </a:endParaRPr>
            </a:p>
          </p:txBody>
        </p:sp>
        <p:cxnSp>
          <p:nvCxnSpPr>
            <p:cNvPr id="57" name="Straight Connector 56">
              <a:extLst>
                <a:ext uri="{FF2B5EF4-FFF2-40B4-BE49-F238E27FC236}">
                  <a16:creationId xmlns:a16="http://schemas.microsoft.com/office/drawing/2014/main" id="{02CA79D1-BD0E-8BDE-815D-44761D424709}"/>
                </a:ext>
              </a:extLst>
            </p:cNvPr>
            <p:cNvCxnSpPr/>
            <p:nvPr/>
          </p:nvCxnSpPr>
          <p:spPr bwMode="auto">
            <a:xfrm rot="5400000">
              <a:off x="5981700" y="2781300"/>
              <a:ext cx="228600" cy="304800"/>
            </a:xfrm>
            <a:prstGeom prst="line">
              <a:avLst/>
            </a:prstGeom>
            <a:solidFill>
              <a:srgbClr val="3399FF"/>
            </a:solidFill>
            <a:ln w="9525" cap="flat" cmpd="sng" algn="ctr">
              <a:solidFill>
                <a:sysClr val="windowText" lastClr="000000"/>
              </a:solidFill>
              <a:prstDash val="solid"/>
              <a:round/>
              <a:headEnd type="none" w="med" len="med"/>
              <a:tailEnd type="none" w="med" len="med"/>
            </a:ln>
            <a:effectLst/>
          </p:spPr>
        </p:cxnSp>
        <p:cxnSp>
          <p:nvCxnSpPr>
            <p:cNvPr id="58" name="Straight Connector 57">
              <a:extLst>
                <a:ext uri="{FF2B5EF4-FFF2-40B4-BE49-F238E27FC236}">
                  <a16:creationId xmlns:a16="http://schemas.microsoft.com/office/drawing/2014/main" id="{44677639-F5EE-D7B5-B914-CC2B253864AE}"/>
                </a:ext>
              </a:extLst>
            </p:cNvPr>
            <p:cNvCxnSpPr/>
            <p:nvPr/>
          </p:nvCxnSpPr>
          <p:spPr bwMode="auto">
            <a:xfrm rot="16200000" flipH="1">
              <a:off x="6286500" y="2781300"/>
              <a:ext cx="228600" cy="304800"/>
            </a:xfrm>
            <a:prstGeom prst="line">
              <a:avLst/>
            </a:prstGeom>
            <a:solidFill>
              <a:srgbClr val="3399FF"/>
            </a:solidFill>
            <a:ln w="9525" cap="flat" cmpd="sng" algn="ctr">
              <a:solidFill>
                <a:sysClr val="windowText" lastClr="000000"/>
              </a:solidFill>
              <a:prstDash val="solid"/>
              <a:round/>
              <a:headEnd type="none" w="med" len="med"/>
              <a:tailEnd type="none" w="med" len="med"/>
            </a:ln>
            <a:effectLst/>
          </p:spPr>
        </p:cxnSp>
        <p:sp>
          <p:nvSpPr>
            <p:cNvPr id="59" name="Oval 58">
              <a:extLst>
                <a:ext uri="{FF2B5EF4-FFF2-40B4-BE49-F238E27FC236}">
                  <a16:creationId xmlns:a16="http://schemas.microsoft.com/office/drawing/2014/main" id="{D68BDE1D-CC81-C22C-3EBA-BB9CBADA9642}"/>
                </a:ext>
              </a:extLst>
            </p:cNvPr>
            <p:cNvSpPr/>
            <p:nvPr/>
          </p:nvSpPr>
          <p:spPr bwMode="auto">
            <a:xfrm>
              <a:off x="7010400" y="3048000"/>
              <a:ext cx="304800" cy="304800"/>
            </a:xfrm>
            <a:prstGeom prst="ellipse">
              <a:avLst/>
            </a:prstGeom>
            <a:solidFill>
              <a:srgbClr val="996633"/>
            </a:solidFill>
            <a:ln w="12700" cap="flat" cmpd="sng" algn="ctr">
              <a:solidFill>
                <a:sysClr val="windowText" lastClr="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400" b="1" i="0" u="none" strike="noStrike" kern="0" cap="none" spc="0" normalizeH="0" baseline="0" noProof="0">
                <a:ln>
                  <a:noFill/>
                </a:ln>
                <a:solidFill>
                  <a:prstClr val="black"/>
                </a:solidFill>
                <a:effectLst/>
                <a:uLnTx/>
                <a:uFillTx/>
                <a:latin typeface="Arial Narrow" charset="0"/>
              </a:endParaRPr>
            </a:p>
          </p:txBody>
        </p:sp>
        <p:sp>
          <p:nvSpPr>
            <p:cNvPr id="60" name="Oval 59">
              <a:extLst>
                <a:ext uri="{FF2B5EF4-FFF2-40B4-BE49-F238E27FC236}">
                  <a16:creationId xmlns:a16="http://schemas.microsoft.com/office/drawing/2014/main" id="{17E2D69B-1C18-7C8B-DAD9-3C05140B744D}"/>
                </a:ext>
              </a:extLst>
            </p:cNvPr>
            <p:cNvSpPr/>
            <p:nvPr/>
          </p:nvSpPr>
          <p:spPr bwMode="auto">
            <a:xfrm>
              <a:off x="7620000" y="3048000"/>
              <a:ext cx="304800" cy="304800"/>
            </a:xfrm>
            <a:prstGeom prst="ellipse">
              <a:avLst/>
            </a:prstGeom>
            <a:solidFill>
              <a:srgbClr val="1F497D">
                <a:lumMod val="75000"/>
              </a:srgbClr>
            </a:solidFill>
            <a:ln w="12700" cap="flat" cmpd="sng" algn="ctr">
              <a:solidFill>
                <a:sysClr val="windowText" lastClr="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400" b="1" i="0" u="none" strike="noStrike" kern="0" cap="none" spc="0" normalizeH="0" baseline="0" noProof="0">
                <a:ln>
                  <a:noFill/>
                </a:ln>
                <a:solidFill>
                  <a:prstClr val="black"/>
                </a:solidFill>
                <a:effectLst/>
                <a:uLnTx/>
                <a:uFillTx/>
                <a:latin typeface="Arial Narrow" charset="0"/>
              </a:endParaRPr>
            </a:p>
          </p:txBody>
        </p:sp>
        <p:cxnSp>
          <p:nvCxnSpPr>
            <p:cNvPr id="61" name="Straight Connector 60">
              <a:extLst>
                <a:ext uri="{FF2B5EF4-FFF2-40B4-BE49-F238E27FC236}">
                  <a16:creationId xmlns:a16="http://schemas.microsoft.com/office/drawing/2014/main" id="{404F0FD9-AAB3-7342-6603-1EF134A9B7CC}"/>
                </a:ext>
              </a:extLst>
            </p:cNvPr>
            <p:cNvCxnSpPr/>
            <p:nvPr/>
          </p:nvCxnSpPr>
          <p:spPr bwMode="auto">
            <a:xfrm rot="5400000">
              <a:off x="7200900" y="2781300"/>
              <a:ext cx="228600" cy="304800"/>
            </a:xfrm>
            <a:prstGeom prst="line">
              <a:avLst/>
            </a:prstGeom>
            <a:solidFill>
              <a:srgbClr val="3399FF"/>
            </a:solidFill>
            <a:ln w="9525" cap="flat" cmpd="sng" algn="ctr">
              <a:solidFill>
                <a:sysClr val="windowText" lastClr="000000"/>
              </a:solidFill>
              <a:prstDash val="solid"/>
              <a:round/>
              <a:headEnd type="none" w="med" len="med"/>
              <a:tailEnd type="none" w="med" len="med"/>
            </a:ln>
            <a:effectLst/>
          </p:spPr>
        </p:cxnSp>
        <p:cxnSp>
          <p:nvCxnSpPr>
            <p:cNvPr id="62" name="Straight Connector 61">
              <a:extLst>
                <a:ext uri="{FF2B5EF4-FFF2-40B4-BE49-F238E27FC236}">
                  <a16:creationId xmlns:a16="http://schemas.microsoft.com/office/drawing/2014/main" id="{61C0D085-97A6-5D6F-12E7-244AC22CC46E}"/>
                </a:ext>
              </a:extLst>
            </p:cNvPr>
            <p:cNvCxnSpPr/>
            <p:nvPr/>
          </p:nvCxnSpPr>
          <p:spPr bwMode="auto">
            <a:xfrm rot="16200000" flipH="1">
              <a:off x="7505700" y="2781300"/>
              <a:ext cx="228600" cy="304800"/>
            </a:xfrm>
            <a:prstGeom prst="line">
              <a:avLst/>
            </a:prstGeom>
            <a:solidFill>
              <a:srgbClr val="3399FF"/>
            </a:solidFill>
            <a:ln w="9525" cap="flat" cmpd="sng" algn="ctr">
              <a:solidFill>
                <a:sysClr val="windowText" lastClr="000000"/>
              </a:solidFill>
              <a:prstDash val="solid"/>
              <a:round/>
              <a:headEnd type="none" w="med" len="med"/>
              <a:tailEnd type="none" w="med" len="med"/>
            </a:ln>
            <a:effectLst/>
          </p:spPr>
        </p:cxnSp>
      </p:grpSp>
      <p:grpSp>
        <p:nvGrpSpPr>
          <p:cNvPr id="63" name="Group 232">
            <a:extLst>
              <a:ext uri="{FF2B5EF4-FFF2-40B4-BE49-F238E27FC236}">
                <a16:creationId xmlns:a16="http://schemas.microsoft.com/office/drawing/2014/main" id="{A4AAF01C-7554-4F71-F278-6E6F5AB5DD01}"/>
              </a:ext>
            </a:extLst>
          </p:cNvPr>
          <p:cNvGrpSpPr/>
          <p:nvPr/>
        </p:nvGrpSpPr>
        <p:grpSpPr>
          <a:xfrm>
            <a:off x="5024120" y="1976147"/>
            <a:ext cx="1143000" cy="1524000"/>
            <a:chOff x="3581400" y="1828800"/>
            <a:chExt cx="1143000" cy="1524000"/>
          </a:xfrm>
        </p:grpSpPr>
        <p:sp>
          <p:nvSpPr>
            <p:cNvPr id="64" name="Rectangle 63">
              <a:extLst>
                <a:ext uri="{FF2B5EF4-FFF2-40B4-BE49-F238E27FC236}">
                  <a16:creationId xmlns:a16="http://schemas.microsoft.com/office/drawing/2014/main" id="{2E79A8EB-E236-84CE-2C74-955902D91792}"/>
                </a:ext>
              </a:extLst>
            </p:cNvPr>
            <p:cNvSpPr/>
            <p:nvPr/>
          </p:nvSpPr>
          <p:spPr bwMode="auto">
            <a:xfrm>
              <a:off x="4038600" y="1828800"/>
              <a:ext cx="228600" cy="1524000"/>
            </a:xfrm>
            <a:prstGeom prst="rect">
              <a:avLst/>
            </a:prstGeom>
            <a:solidFill>
              <a:srgbClr val="FFC000"/>
            </a:solidFill>
            <a:ln w="12700" cap="flat" cmpd="sng" algn="ctr">
              <a:solidFill>
                <a:sysClr val="windowText" lastClr="000000"/>
              </a:solidFill>
              <a:prstDash val="solid"/>
              <a:round/>
              <a:headEnd type="none" w="med" len="med"/>
              <a:tailEnd type="none" w="med" len="med"/>
            </a:ln>
            <a:effectLst/>
          </p:spPr>
        </p:sp>
        <p:sp>
          <p:nvSpPr>
            <p:cNvPr id="65" name="Rectangle 64">
              <a:extLst>
                <a:ext uri="{FF2B5EF4-FFF2-40B4-BE49-F238E27FC236}">
                  <a16:creationId xmlns:a16="http://schemas.microsoft.com/office/drawing/2014/main" id="{91913C7B-9CEC-0285-9A08-DF070BEB13AF}"/>
                </a:ext>
              </a:extLst>
            </p:cNvPr>
            <p:cNvSpPr/>
            <p:nvPr/>
          </p:nvSpPr>
          <p:spPr bwMode="auto">
            <a:xfrm>
              <a:off x="3581400" y="1905000"/>
              <a:ext cx="228600" cy="457200"/>
            </a:xfrm>
            <a:prstGeom prst="rect">
              <a:avLst/>
            </a:prstGeom>
            <a:solidFill>
              <a:srgbClr val="BFBFBF"/>
            </a:solidFill>
            <a:ln w="12700" cap="flat" cmpd="sng" algn="ctr">
              <a:solidFill>
                <a:sysClr val="windowText" lastClr="000000"/>
              </a:solidFill>
              <a:prstDash val="solid"/>
              <a:round/>
              <a:headEnd type="none" w="med" len="med"/>
              <a:tailEnd type="none" w="med" len="med"/>
            </a:ln>
            <a:effectLst/>
          </p:spPr>
        </p:sp>
        <p:sp>
          <p:nvSpPr>
            <p:cNvPr id="66" name="Rectangle 65">
              <a:extLst>
                <a:ext uri="{FF2B5EF4-FFF2-40B4-BE49-F238E27FC236}">
                  <a16:creationId xmlns:a16="http://schemas.microsoft.com/office/drawing/2014/main" id="{D9B4FB3D-0821-1D4D-EEE9-F32D74F334D5}"/>
                </a:ext>
              </a:extLst>
            </p:cNvPr>
            <p:cNvSpPr/>
            <p:nvPr/>
          </p:nvSpPr>
          <p:spPr bwMode="auto">
            <a:xfrm>
              <a:off x="3581400" y="2514600"/>
              <a:ext cx="228600" cy="457200"/>
            </a:xfrm>
            <a:prstGeom prst="rect">
              <a:avLst/>
            </a:prstGeom>
            <a:solidFill>
              <a:srgbClr val="BFBFBF"/>
            </a:solidFill>
            <a:ln w="12700" cap="flat" cmpd="sng" algn="ctr">
              <a:solidFill>
                <a:sysClr val="windowText" lastClr="000000"/>
              </a:solidFill>
              <a:prstDash val="solid"/>
              <a:round/>
              <a:headEnd type="none" w="med" len="med"/>
              <a:tailEnd type="none" w="med" len="med"/>
            </a:ln>
            <a:effectLst/>
          </p:spPr>
        </p:sp>
        <p:sp>
          <p:nvSpPr>
            <p:cNvPr id="67" name="Rectangle 66">
              <a:extLst>
                <a:ext uri="{FF2B5EF4-FFF2-40B4-BE49-F238E27FC236}">
                  <a16:creationId xmlns:a16="http://schemas.microsoft.com/office/drawing/2014/main" id="{5DE59119-61B3-463B-51BF-1E8095E77D7D}"/>
                </a:ext>
              </a:extLst>
            </p:cNvPr>
            <p:cNvSpPr/>
            <p:nvPr/>
          </p:nvSpPr>
          <p:spPr bwMode="auto">
            <a:xfrm>
              <a:off x="4495800" y="1905000"/>
              <a:ext cx="228600" cy="457200"/>
            </a:xfrm>
            <a:prstGeom prst="rect">
              <a:avLst/>
            </a:prstGeom>
            <a:solidFill>
              <a:srgbClr val="BFBFBF"/>
            </a:solidFill>
            <a:ln w="12700" cap="flat" cmpd="sng" algn="ctr">
              <a:solidFill>
                <a:sysClr val="windowText" lastClr="000000"/>
              </a:solidFill>
              <a:prstDash val="solid"/>
              <a:round/>
              <a:headEnd type="none" w="med" len="med"/>
              <a:tailEnd type="none" w="med" len="med"/>
            </a:ln>
            <a:effectLst/>
          </p:spPr>
        </p:sp>
        <p:sp>
          <p:nvSpPr>
            <p:cNvPr id="68" name="Rectangle 67">
              <a:extLst>
                <a:ext uri="{FF2B5EF4-FFF2-40B4-BE49-F238E27FC236}">
                  <a16:creationId xmlns:a16="http://schemas.microsoft.com/office/drawing/2014/main" id="{FF494929-0436-52FA-1E1C-28217C20C9FB}"/>
                </a:ext>
              </a:extLst>
            </p:cNvPr>
            <p:cNvSpPr/>
            <p:nvPr/>
          </p:nvSpPr>
          <p:spPr bwMode="auto">
            <a:xfrm>
              <a:off x="4495800" y="2514600"/>
              <a:ext cx="228600" cy="457200"/>
            </a:xfrm>
            <a:prstGeom prst="rect">
              <a:avLst/>
            </a:prstGeom>
            <a:solidFill>
              <a:srgbClr val="BFBFBF"/>
            </a:solidFill>
            <a:ln w="12700" cap="flat" cmpd="sng" algn="ctr">
              <a:solidFill>
                <a:sysClr val="windowText" lastClr="000000"/>
              </a:solidFill>
              <a:prstDash val="solid"/>
              <a:round/>
              <a:headEnd type="none" w="med" len="med"/>
              <a:tailEnd type="none" w="med" len="med"/>
            </a:ln>
            <a:effectLst/>
          </p:spPr>
        </p:sp>
        <p:cxnSp>
          <p:nvCxnSpPr>
            <p:cNvPr id="69" name="Straight Arrow Connector 68">
              <a:extLst>
                <a:ext uri="{FF2B5EF4-FFF2-40B4-BE49-F238E27FC236}">
                  <a16:creationId xmlns:a16="http://schemas.microsoft.com/office/drawing/2014/main" id="{DD99FFF7-4CCE-6023-0498-D0A3A9526779}"/>
                </a:ext>
              </a:extLst>
            </p:cNvPr>
            <p:cNvCxnSpPr/>
            <p:nvPr/>
          </p:nvCxnSpPr>
          <p:spPr>
            <a:xfrm>
              <a:off x="3810000" y="2128978"/>
              <a:ext cx="228600" cy="4622"/>
            </a:xfrm>
            <a:prstGeom prst="straightConnector1">
              <a:avLst/>
            </a:prstGeom>
            <a:noFill/>
            <a:ln w="9525" cap="flat" cmpd="sng" algn="ctr">
              <a:solidFill>
                <a:sysClr val="windowText" lastClr="000000"/>
              </a:solidFill>
              <a:prstDash val="solid"/>
              <a:headEnd type="none" w="med" len="med"/>
              <a:tailEnd type="none" w="med" len="med"/>
            </a:ln>
            <a:effectLst/>
          </p:spPr>
        </p:cxnSp>
        <p:cxnSp>
          <p:nvCxnSpPr>
            <p:cNvPr id="70" name="Straight Arrow Connector 69">
              <a:extLst>
                <a:ext uri="{FF2B5EF4-FFF2-40B4-BE49-F238E27FC236}">
                  <a16:creationId xmlns:a16="http://schemas.microsoft.com/office/drawing/2014/main" id="{09D007B3-C5DE-2C8C-25F8-430309644C8E}"/>
                </a:ext>
              </a:extLst>
            </p:cNvPr>
            <p:cNvCxnSpPr/>
            <p:nvPr/>
          </p:nvCxnSpPr>
          <p:spPr>
            <a:xfrm>
              <a:off x="3810000" y="2743200"/>
              <a:ext cx="228600" cy="4622"/>
            </a:xfrm>
            <a:prstGeom prst="straightConnector1">
              <a:avLst/>
            </a:prstGeom>
            <a:noFill/>
            <a:ln w="9525" cap="flat" cmpd="sng" algn="ctr">
              <a:solidFill>
                <a:sysClr val="windowText" lastClr="000000"/>
              </a:solidFill>
              <a:prstDash val="solid"/>
              <a:headEnd type="none" w="med" len="med"/>
              <a:tailEnd type="none" w="med" len="med"/>
            </a:ln>
            <a:effectLst/>
          </p:spPr>
        </p:cxnSp>
        <p:cxnSp>
          <p:nvCxnSpPr>
            <p:cNvPr id="71" name="Straight Arrow Connector 70">
              <a:extLst>
                <a:ext uri="{FF2B5EF4-FFF2-40B4-BE49-F238E27FC236}">
                  <a16:creationId xmlns:a16="http://schemas.microsoft.com/office/drawing/2014/main" id="{387F4BA0-BC71-2070-E591-031698F5DB61}"/>
                </a:ext>
              </a:extLst>
            </p:cNvPr>
            <p:cNvCxnSpPr/>
            <p:nvPr/>
          </p:nvCxnSpPr>
          <p:spPr>
            <a:xfrm>
              <a:off x="4267200" y="2133600"/>
              <a:ext cx="228600" cy="4622"/>
            </a:xfrm>
            <a:prstGeom prst="straightConnector1">
              <a:avLst/>
            </a:prstGeom>
            <a:noFill/>
            <a:ln w="9525" cap="flat" cmpd="sng" algn="ctr">
              <a:solidFill>
                <a:sysClr val="windowText" lastClr="000000"/>
              </a:solidFill>
              <a:prstDash val="solid"/>
              <a:headEnd type="none" w="med" len="med"/>
              <a:tailEnd type="none" w="med" len="med"/>
            </a:ln>
            <a:effectLst/>
          </p:spPr>
        </p:cxnSp>
        <p:cxnSp>
          <p:nvCxnSpPr>
            <p:cNvPr id="72" name="Straight Arrow Connector 71">
              <a:extLst>
                <a:ext uri="{FF2B5EF4-FFF2-40B4-BE49-F238E27FC236}">
                  <a16:creationId xmlns:a16="http://schemas.microsoft.com/office/drawing/2014/main" id="{166E42DC-17E8-468B-92C9-7AEBEEDCD6BA}"/>
                </a:ext>
              </a:extLst>
            </p:cNvPr>
            <p:cNvCxnSpPr/>
            <p:nvPr/>
          </p:nvCxnSpPr>
          <p:spPr>
            <a:xfrm>
              <a:off x="4267200" y="2743200"/>
              <a:ext cx="228600" cy="4622"/>
            </a:xfrm>
            <a:prstGeom prst="straightConnector1">
              <a:avLst/>
            </a:prstGeom>
            <a:noFill/>
            <a:ln w="9525" cap="flat" cmpd="sng" algn="ctr">
              <a:solidFill>
                <a:sysClr val="windowText" lastClr="000000"/>
              </a:solidFill>
              <a:prstDash val="solid"/>
              <a:headEnd type="none" w="med" len="med"/>
              <a:tailEnd type="none" w="med" len="med"/>
            </a:ln>
            <a:effectLst/>
          </p:spPr>
        </p:cxnSp>
      </p:grpSp>
      <p:grpSp>
        <p:nvGrpSpPr>
          <p:cNvPr id="73" name="Group 242">
            <a:extLst>
              <a:ext uri="{FF2B5EF4-FFF2-40B4-BE49-F238E27FC236}">
                <a16:creationId xmlns:a16="http://schemas.microsoft.com/office/drawing/2014/main" id="{537AF21E-8A5A-C464-F42A-F75381B4C7E1}"/>
              </a:ext>
            </a:extLst>
          </p:cNvPr>
          <p:cNvGrpSpPr/>
          <p:nvPr/>
        </p:nvGrpSpPr>
        <p:grpSpPr>
          <a:xfrm>
            <a:off x="4719320" y="4338347"/>
            <a:ext cx="1676400" cy="1600200"/>
            <a:chOff x="3505200" y="4267200"/>
            <a:chExt cx="1676400" cy="1600200"/>
          </a:xfrm>
        </p:grpSpPr>
        <p:sp>
          <p:nvSpPr>
            <p:cNvPr id="74" name="Oval 73">
              <a:extLst>
                <a:ext uri="{FF2B5EF4-FFF2-40B4-BE49-F238E27FC236}">
                  <a16:creationId xmlns:a16="http://schemas.microsoft.com/office/drawing/2014/main" id="{A3DF4B34-B738-D58E-32A4-D5504FDC37E9}"/>
                </a:ext>
              </a:extLst>
            </p:cNvPr>
            <p:cNvSpPr/>
            <p:nvPr/>
          </p:nvSpPr>
          <p:spPr bwMode="auto">
            <a:xfrm>
              <a:off x="4191000" y="4267200"/>
              <a:ext cx="228600" cy="228600"/>
            </a:xfrm>
            <a:prstGeom prst="ellipse">
              <a:avLst/>
            </a:prstGeom>
            <a:solidFill>
              <a:srgbClr val="FF0000"/>
            </a:solidFill>
            <a:ln w="12700" cap="flat" cmpd="sng" algn="ctr">
              <a:solidFill>
                <a:sysClr val="windowText" lastClr="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400" b="1" i="0" u="none" strike="noStrike" kern="0" cap="none" spc="0" normalizeH="0" baseline="0" noProof="0">
                <a:ln>
                  <a:noFill/>
                </a:ln>
                <a:solidFill>
                  <a:prstClr val="black"/>
                </a:solidFill>
                <a:effectLst/>
                <a:uLnTx/>
                <a:uFillTx/>
                <a:latin typeface="Arial Narrow" charset="0"/>
              </a:endParaRPr>
            </a:p>
          </p:txBody>
        </p:sp>
        <p:sp>
          <p:nvSpPr>
            <p:cNvPr id="75" name="Oval 74">
              <a:extLst>
                <a:ext uri="{FF2B5EF4-FFF2-40B4-BE49-F238E27FC236}">
                  <a16:creationId xmlns:a16="http://schemas.microsoft.com/office/drawing/2014/main" id="{D4583826-E965-C17F-0520-09079DE44D90}"/>
                </a:ext>
              </a:extLst>
            </p:cNvPr>
            <p:cNvSpPr/>
            <p:nvPr/>
          </p:nvSpPr>
          <p:spPr bwMode="auto">
            <a:xfrm>
              <a:off x="3886200" y="4724400"/>
              <a:ext cx="228600" cy="228600"/>
            </a:xfrm>
            <a:prstGeom prst="ellipse">
              <a:avLst/>
            </a:prstGeom>
            <a:solidFill>
              <a:srgbClr val="996633"/>
            </a:solidFill>
            <a:ln w="12700" cap="flat" cmpd="sng" algn="ctr">
              <a:solidFill>
                <a:sysClr val="windowText" lastClr="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400" b="1" i="0" u="none" strike="noStrike" kern="0" cap="none" spc="0" normalizeH="0" baseline="0" noProof="0">
                <a:ln>
                  <a:noFill/>
                </a:ln>
                <a:solidFill>
                  <a:prstClr val="black"/>
                </a:solidFill>
                <a:effectLst/>
                <a:uLnTx/>
                <a:uFillTx/>
                <a:latin typeface="Arial Narrow" charset="0"/>
              </a:endParaRPr>
            </a:p>
          </p:txBody>
        </p:sp>
        <p:sp>
          <p:nvSpPr>
            <p:cNvPr id="76" name="Oval 75">
              <a:extLst>
                <a:ext uri="{FF2B5EF4-FFF2-40B4-BE49-F238E27FC236}">
                  <a16:creationId xmlns:a16="http://schemas.microsoft.com/office/drawing/2014/main" id="{8013B339-26D3-6C64-D85F-E6D4DBC45900}"/>
                </a:ext>
              </a:extLst>
            </p:cNvPr>
            <p:cNvSpPr/>
            <p:nvPr/>
          </p:nvSpPr>
          <p:spPr bwMode="auto">
            <a:xfrm>
              <a:off x="4191000" y="5105400"/>
              <a:ext cx="228600" cy="228600"/>
            </a:xfrm>
            <a:prstGeom prst="ellipse">
              <a:avLst/>
            </a:prstGeom>
            <a:solidFill>
              <a:srgbClr val="7030A0"/>
            </a:solidFill>
            <a:ln w="12700" cap="flat" cmpd="sng" algn="ctr">
              <a:solidFill>
                <a:sysClr val="windowText" lastClr="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400" b="1" i="0" u="none" strike="noStrike" kern="0" cap="none" spc="0" normalizeH="0" baseline="0" noProof="0">
                <a:ln>
                  <a:noFill/>
                </a:ln>
                <a:solidFill>
                  <a:prstClr val="black"/>
                </a:solidFill>
                <a:effectLst/>
                <a:uLnTx/>
                <a:uFillTx/>
                <a:latin typeface="Arial Narrow" charset="0"/>
              </a:endParaRPr>
            </a:p>
          </p:txBody>
        </p:sp>
        <p:sp>
          <p:nvSpPr>
            <p:cNvPr id="77" name="Oval 76">
              <a:extLst>
                <a:ext uri="{FF2B5EF4-FFF2-40B4-BE49-F238E27FC236}">
                  <a16:creationId xmlns:a16="http://schemas.microsoft.com/office/drawing/2014/main" id="{E653F339-E2B6-AE1C-B331-F50E42071304}"/>
                </a:ext>
              </a:extLst>
            </p:cNvPr>
            <p:cNvSpPr/>
            <p:nvPr/>
          </p:nvSpPr>
          <p:spPr bwMode="auto">
            <a:xfrm>
              <a:off x="4724400" y="4495800"/>
              <a:ext cx="228600" cy="228600"/>
            </a:xfrm>
            <a:prstGeom prst="ellipse">
              <a:avLst/>
            </a:prstGeom>
            <a:solidFill>
              <a:srgbClr val="F79646"/>
            </a:solidFill>
            <a:ln w="12700" cap="flat" cmpd="sng" algn="ctr">
              <a:solidFill>
                <a:sysClr val="windowText" lastClr="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400" b="1" i="0" u="none" strike="noStrike" kern="0" cap="none" spc="0" normalizeH="0" baseline="0" noProof="0">
                <a:ln>
                  <a:noFill/>
                </a:ln>
                <a:solidFill>
                  <a:prstClr val="black"/>
                </a:solidFill>
                <a:effectLst/>
                <a:uLnTx/>
                <a:uFillTx/>
                <a:latin typeface="Arial Narrow" charset="0"/>
              </a:endParaRPr>
            </a:p>
          </p:txBody>
        </p:sp>
        <p:sp>
          <p:nvSpPr>
            <p:cNvPr id="78" name="Oval 77">
              <a:extLst>
                <a:ext uri="{FF2B5EF4-FFF2-40B4-BE49-F238E27FC236}">
                  <a16:creationId xmlns:a16="http://schemas.microsoft.com/office/drawing/2014/main" id="{EF7F2C6A-DD1B-3CBC-5B42-2A7259E2A41A}"/>
                </a:ext>
              </a:extLst>
            </p:cNvPr>
            <p:cNvSpPr/>
            <p:nvPr/>
          </p:nvSpPr>
          <p:spPr bwMode="auto">
            <a:xfrm>
              <a:off x="4648200" y="4953000"/>
              <a:ext cx="228600" cy="228600"/>
            </a:xfrm>
            <a:prstGeom prst="ellipse">
              <a:avLst/>
            </a:prstGeom>
            <a:solidFill>
              <a:srgbClr val="FFFF00"/>
            </a:solidFill>
            <a:ln w="12700" cap="flat" cmpd="sng" algn="ctr">
              <a:solidFill>
                <a:sysClr val="windowText" lastClr="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400" b="1" i="0" u="none" strike="noStrike" kern="0" cap="none" spc="0" normalizeH="0" baseline="0" noProof="0">
                <a:ln>
                  <a:noFill/>
                </a:ln>
                <a:solidFill>
                  <a:prstClr val="black"/>
                </a:solidFill>
                <a:effectLst/>
                <a:uLnTx/>
                <a:uFillTx/>
                <a:latin typeface="Arial Narrow" charset="0"/>
              </a:endParaRPr>
            </a:p>
          </p:txBody>
        </p:sp>
        <p:sp>
          <p:nvSpPr>
            <p:cNvPr id="79" name="Oval 78">
              <a:extLst>
                <a:ext uri="{FF2B5EF4-FFF2-40B4-BE49-F238E27FC236}">
                  <a16:creationId xmlns:a16="http://schemas.microsoft.com/office/drawing/2014/main" id="{F648235A-7638-8561-A87D-186D44D2D0E4}"/>
                </a:ext>
              </a:extLst>
            </p:cNvPr>
            <p:cNvSpPr/>
            <p:nvPr/>
          </p:nvSpPr>
          <p:spPr bwMode="auto">
            <a:xfrm>
              <a:off x="3581400" y="5257800"/>
              <a:ext cx="228600" cy="228600"/>
            </a:xfrm>
            <a:prstGeom prst="ellipse">
              <a:avLst/>
            </a:prstGeom>
            <a:solidFill>
              <a:srgbClr val="92D050"/>
            </a:solidFill>
            <a:ln w="12700" cap="flat" cmpd="sng" algn="ctr">
              <a:solidFill>
                <a:sysClr val="windowText" lastClr="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400" b="1" i="0" u="none" strike="noStrike" kern="0" cap="none" spc="0" normalizeH="0" baseline="0" noProof="0">
                <a:ln>
                  <a:noFill/>
                </a:ln>
                <a:solidFill>
                  <a:prstClr val="black"/>
                </a:solidFill>
                <a:effectLst/>
                <a:uLnTx/>
                <a:uFillTx/>
                <a:latin typeface="Arial Narrow" charset="0"/>
              </a:endParaRPr>
            </a:p>
          </p:txBody>
        </p:sp>
        <p:sp>
          <p:nvSpPr>
            <p:cNvPr id="80" name="Oval 79">
              <a:extLst>
                <a:ext uri="{FF2B5EF4-FFF2-40B4-BE49-F238E27FC236}">
                  <a16:creationId xmlns:a16="http://schemas.microsoft.com/office/drawing/2014/main" id="{22D1E197-4EFD-982F-44DB-0F9B16BF4FA0}"/>
                </a:ext>
              </a:extLst>
            </p:cNvPr>
            <p:cNvSpPr/>
            <p:nvPr/>
          </p:nvSpPr>
          <p:spPr bwMode="auto">
            <a:xfrm>
              <a:off x="4419600" y="5486400"/>
              <a:ext cx="228600" cy="228600"/>
            </a:xfrm>
            <a:prstGeom prst="ellipse">
              <a:avLst/>
            </a:prstGeom>
            <a:solidFill>
              <a:srgbClr val="0070C0"/>
            </a:solidFill>
            <a:ln w="12700" cap="flat" cmpd="sng" algn="ctr">
              <a:solidFill>
                <a:sysClr val="windowText" lastClr="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400" b="1" i="0" u="none" strike="noStrike" kern="0" cap="none" spc="0" normalizeH="0" baseline="0" noProof="0">
                <a:ln>
                  <a:noFill/>
                </a:ln>
                <a:solidFill>
                  <a:prstClr val="black"/>
                </a:solidFill>
                <a:effectLst/>
                <a:uLnTx/>
                <a:uFillTx/>
                <a:latin typeface="Arial Narrow" charset="0"/>
              </a:endParaRPr>
            </a:p>
          </p:txBody>
        </p:sp>
        <p:sp>
          <p:nvSpPr>
            <p:cNvPr id="81" name="Oval 80">
              <a:extLst>
                <a:ext uri="{FF2B5EF4-FFF2-40B4-BE49-F238E27FC236}">
                  <a16:creationId xmlns:a16="http://schemas.microsoft.com/office/drawing/2014/main" id="{3D310651-668C-5D3D-1B7F-61DFF4F8E655}"/>
                </a:ext>
              </a:extLst>
            </p:cNvPr>
            <p:cNvSpPr/>
            <p:nvPr/>
          </p:nvSpPr>
          <p:spPr bwMode="auto">
            <a:xfrm>
              <a:off x="3505200" y="4572000"/>
              <a:ext cx="228600" cy="228600"/>
            </a:xfrm>
            <a:prstGeom prst="ellipse">
              <a:avLst/>
            </a:prstGeom>
            <a:solidFill>
              <a:srgbClr val="1F497D">
                <a:lumMod val="65000"/>
              </a:srgbClr>
            </a:solidFill>
            <a:ln w="12700" cap="flat" cmpd="sng" algn="ctr">
              <a:solidFill>
                <a:sysClr val="windowText" lastClr="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400" b="1" i="0" u="none" strike="noStrike" kern="0" cap="none" spc="0" normalizeH="0" baseline="0" noProof="0">
                <a:ln>
                  <a:noFill/>
                </a:ln>
                <a:solidFill>
                  <a:prstClr val="black"/>
                </a:solidFill>
                <a:effectLst/>
                <a:uLnTx/>
                <a:uFillTx/>
                <a:latin typeface="Arial Narrow" charset="0"/>
              </a:endParaRPr>
            </a:p>
          </p:txBody>
        </p:sp>
        <p:sp>
          <p:nvSpPr>
            <p:cNvPr id="82" name="Oval 81">
              <a:extLst>
                <a:ext uri="{FF2B5EF4-FFF2-40B4-BE49-F238E27FC236}">
                  <a16:creationId xmlns:a16="http://schemas.microsoft.com/office/drawing/2014/main" id="{3732BE58-E02D-CE5D-7060-8F02EC9FE1AA}"/>
                </a:ext>
              </a:extLst>
            </p:cNvPr>
            <p:cNvSpPr/>
            <p:nvPr/>
          </p:nvSpPr>
          <p:spPr bwMode="auto">
            <a:xfrm>
              <a:off x="4953000" y="5334000"/>
              <a:ext cx="228600" cy="228600"/>
            </a:xfrm>
            <a:prstGeom prst="ellipse">
              <a:avLst/>
            </a:prstGeom>
            <a:solidFill>
              <a:srgbClr val="00B050"/>
            </a:solidFill>
            <a:ln w="12700" cap="flat" cmpd="sng" algn="ctr">
              <a:solidFill>
                <a:sysClr val="windowText" lastClr="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400" b="1" i="0" u="none" strike="noStrike" kern="0" cap="none" spc="0" normalizeH="0" baseline="0" noProof="0">
                <a:ln>
                  <a:noFill/>
                </a:ln>
                <a:solidFill>
                  <a:prstClr val="black"/>
                </a:solidFill>
                <a:effectLst/>
                <a:uLnTx/>
                <a:uFillTx/>
                <a:latin typeface="Arial Narrow" charset="0"/>
              </a:endParaRPr>
            </a:p>
          </p:txBody>
        </p:sp>
        <p:cxnSp>
          <p:nvCxnSpPr>
            <p:cNvPr id="83" name="Straight Arrow Connector 82">
              <a:extLst>
                <a:ext uri="{FF2B5EF4-FFF2-40B4-BE49-F238E27FC236}">
                  <a16:creationId xmlns:a16="http://schemas.microsoft.com/office/drawing/2014/main" id="{87A9B13B-E7B7-8CCE-9628-427E59F92240}"/>
                </a:ext>
              </a:extLst>
            </p:cNvPr>
            <p:cNvCxnSpPr>
              <a:stCxn id="81" idx="7"/>
              <a:endCxn id="74" idx="2"/>
            </p:cNvCxnSpPr>
            <p:nvPr/>
          </p:nvCxnSpPr>
          <p:spPr>
            <a:xfrm flipV="1">
              <a:off x="3700322" y="4381500"/>
              <a:ext cx="490678" cy="223978"/>
            </a:xfrm>
            <a:prstGeom prst="straightConnector1">
              <a:avLst/>
            </a:prstGeom>
            <a:noFill/>
            <a:ln w="9525" cap="flat" cmpd="sng" algn="ctr">
              <a:solidFill>
                <a:sysClr val="windowText" lastClr="000000"/>
              </a:solidFill>
              <a:prstDash val="solid"/>
              <a:headEnd type="none" w="med" len="med"/>
              <a:tailEnd type="triangle" w="med" len="med"/>
            </a:ln>
            <a:effectLst/>
          </p:spPr>
        </p:cxnSp>
        <p:cxnSp>
          <p:nvCxnSpPr>
            <p:cNvPr id="84" name="Straight Arrow Connector 83">
              <a:extLst>
                <a:ext uri="{FF2B5EF4-FFF2-40B4-BE49-F238E27FC236}">
                  <a16:creationId xmlns:a16="http://schemas.microsoft.com/office/drawing/2014/main" id="{7564AC1B-3BDF-31BB-2CF9-8F12C52EF6CE}"/>
                </a:ext>
              </a:extLst>
            </p:cNvPr>
            <p:cNvCxnSpPr>
              <a:stCxn id="74" idx="6"/>
              <a:endCxn id="77" idx="2"/>
            </p:cNvCxnSpPr>
            <p:nvPr/>
          </p:nvCxnSpPr>
          <p:spPr>
            <a:xfrm>
              <a:off x="4419600" y="4381500"/>
              <a:ext cx="304800" cy="228600"/>
            </a:xfrm>
            <a:prstGeom prst="straightConnector1">
              <a:avLst/>
            </a:prstGeom>
            <a:noFill/>
            <a:ln w="9525" cap="flat" cmpd="sng" algn="ctr">
              <a:solidFill>
                <a:sysClr val="windowText" lastClr="000000"/>
              </a:solidFill>
              <a:prstDash val="solid"/>
              <a:headEnd type="none" w="med" len="med"/>
              <a:tailEnd type="triangle" w="med" len="med"/>
            </a:ln>
            <a:effectLst/>
          </p:spPr>
        </p:cxnSp>
        <p:cxnSp>
          <p:nvCxnSpPr>
            <p:cNvPr id="85" name="Straight Arrow Connector 84">
              <a:extLst>
                <a:ext uri="{FF2B5EF4-FFF2-40B4-BE49-F238E27FC236}">
                  <a16:creationId xmlns:a16="http://schemas.microsoft.com/office/drawing/2014/main" id="{76A3CAD8-20BD-537E-B3AB-560F2B781E2E}"/>
                </a:ext>
              </a:extLst>
            </p:cNvPr>
            <p:cNvCxnSpPr>
              <a:stCxn id="77" idx="3"/>
              <a:endCxn id="78" idx="0"/>
            </p:cNvCxnSpPr>
            <p:nvPr/>
          </p:nvCxnSpPr>
          <p:spPr>
            <a:xfrm>
              <a:off x="4757878" y="4690922"/>
              <a:ext cx="4622" cy="262078"/>
            </a:xfrm>
            <a:prstGeom prst="straightConnector1">
              <a:avLst/>
            </a:prstGeom>
            <a:noFill/>
            <a:ln w="9525" cap="flat" cmpd="sng" algn="ctr">
              <a:solidFill>
                <a:sysClr val="windowText" lastClr="000000"/>
              </a:solidFill>
              <a:prstDash val="solid"/>
              <a:headEnd type="none" w="med" len="med"/>
              <a:tailEnd type="triangle" w="med" len="med"/>
            </a:ln>
            <a:effectLst/>
          </p:spPr>
        </p:cxnSp>
        <p:cxnSp>
          <p:nvCxnSpPr>
            <p:cNvPr id="86" name="Straight Arrow Connector 85">
              <a:extLst>
                <a:ext uri="{FF2B5EF4-FFF2-40B4-BE49-F238E27FC236}">
                  <a16:creationId xmlns:a16="http://schemas.microsoft.com/office/drawing/2014/main" id="{DC7DC0A5-1AAA-EA9D-E73A-4AB179290385}"/>
                </a:ext>
              </a:extLst>
            </p:cNvPr>
            <p:cNvCxnSpPr>
              <a:stCxn id="78" idx="5"/>
              <a:endCxn id="82" idx="1"/>
            </p:cNvCxnSpPr>
            <p:nvPr/>
          </p:nvCxnSpPr>
          <p:spPr>
            <a:xfrm>
              <a:off x="4843322" y="5148122"/>
              <a:ext cx="143156" cy="219356"/>
            </a:xfrm>
            <a:prstGeom prst="straightConnector1">
              <a:avLst/>
            </a:prstGeom>
            <a:noFill/>
            <a:ln w="9525" cap="flat" cmpd="sng" algn="ctr">
              <a:solidFill>
                <a:sysClr val="windowText" lastClr="000000"/>
              </a:solidFill>
              <a:prstDash val="solid"/>
              <a:headEnd type="none" w="med" len="med"/>
              <a:tailEnd type="triangle" w="med" len="med"/>
            </a:ln>
            <a:effectLst/>
          </p:spPr>
        </p:cxnSp>
        <p:cxnSp>
          <p:nvCxnSpPr>
            <p:cNvPr id="87" name="Straight Arrow Connector 86">
              <a:extLst>
                <a:ext uri="{FF2B5EF4-FFF2-40B4-BE49-F238E27FC236}">
                  <a16:creationId xmlns:a16="http://schemas.microsoft.com/office/drawing/2014/main" id="{D539DDB1-2B9C-A50A-F44A-942D1FD40E09}"/>
                </a:ext>
              </a:extLst>
            </p:cNvPr>
            <p:cNvCxnSpPr>
              <a:stCxn id="82" idx="2"/>
              <a:endCxn id="80" idx="6"/>
            </p:cNvCxnSpPr>
            <p:nvPr/>
          </p:nvCxnSpPr>
          <p:spPr>
            <a:xfrm flipH="1">
              <a:off x="4648200" y="5448300"/>
              <a:ext cx="304800" cy="152400"/>
            </a:xfrm>
            <a:prstGeom prst="straightConnector1">
              <a:avLst/>
            </a:prstGeom>
            <a:noFill/>
            <a:ln w="9525" cap="flat" cmpd="sng" algn="ctr">
              <a:solidFill>
                <a:sysClr val="windowText" lastClr="000000"/>
              </a:solidFill>
              <a:prstDash val="solid"/>
              <a:headEnd type="none" w="med" len="med"/>
              <a:tailEnd type="triangle" w="med" len="med"/>
            </a:ln>
            <a:effectLst/>
          </p:spPr>
        </p:cxnSp>
        <p:cxnSp>
          <p:nvCxnSpPr>
            <p:cNvPr id="88" name="Straight Arrow Connector 87">
              <a:extLst>
                <a:ext uri="{FF2B5EF4-FFF2-40B4-BE49-F238E27FC236}">
                  <a16:creationId xmlns:a16="http://schemas.microsoft.com/office/drawing/2014/main" id="{2CCD570F-A5C1-E82E-F3FD-4D6F432C240D}"/>
                </a:ext>
              </a:extLst>
            </p:cNvPr>
            <p:cNvCxnSpPr>
              <a:endCxn id="76" idx="5"/>
            </p:cNvCxnSpPr>
            <p:nvPr/>
          </p:nvCxnSpPr>
          <p:spPr>
            <a:xfrm flipH="1" flipV="1">
              <a:off x="4386122" y="5300522"/>
              <a:ext cx="105056" cy="219356"/>
            </a:xfrm>
            <a:prstGeom prst="straightConnector1">
              <a:avLst/>
            </a:prstGeom>
            <a:noFill/>
            <a:ln w="9525" cap="flat" cmpd="sng" algn="ctr">
              <a:solidFill>
                <a:sysClr val="windowText" lastClr="000000"/>
              </a:solidFill>
              <a:prstDash val="solid"/>
              <a:headEnd type="none" w="med" len="med"/>
              <a:tailEnd type="triangle" w="med" len="med"/>
            </a:ln>
            <a:effectLst/>
          </p:spPr>
        </p:cxnSp>
        <p:cxnSp>
          <p:nvCxnSpPr>
            <p:cNvPr id="89" name="Straight Arrow Connector 88">
              <a:extLst>
                <a:ext uri="{FF2B5EF4-FFF2-40B4-BE49-F238E27FC236}">
                  <a16:creationId xmlns:a16="http://schemas.microsoft.com/office/drawing/2014/main" id="{C12FF8FF-ACC9-639D-CEEF-04EA6A246271}"/>
                </a:ext>
              </a:extLst>
            </p:cNvPr>
            <p:cNvCxnSpPr>
              <a:stCxn id="76" idx="1"/>
              <a:endCxn id="75" idx="5"/>
            </p:cNvCxnSpPr>
            <p:nvPr/>
          </p:nvCxnSpPr>
          <p:spPr>
            <a:xfrm flipH="1" flipV="1">
              <a:off x="4081322" y="4919522"/>
              <a:ext cx="143156" cy="219356"/>
            </a:xfrm>
            <a:prstGeom prst="straightConnector1">
              <a:avLst/>
            </a:prstGeom>
            <a:noFill/>
            <a:ln w="9525" cap="flat" cmpd="sng" algn="ctr">
              <a:solidFill>
                <a:sysClr val="windowText" lastClr="000000"/>
              </a:solidFill>
              <a:prstDash val="solid"/>
              <a:headEnd type="none" w="med" len="med"/>
              <a:tailEnd type="triangle" w="med" len="med"/>
            </a:ln>
            <a:effectLst/>
          </p:spPr>
        </p:cxnSp>
        <p:cxnSp>
          <p:nvCxnSpPr>
            <p:cNvPr id="90" name="Straight Arrow Connector 89">
              <a:extLst>
                <a:ext uri="{FF2B5EF4-FFF2-40B4-BE49-F238E27FC236}">
                  <a16:creationId xmlns:a16="http://schemas.microsoft.com/office/drawing/2014/main" id="{54B47A29-EF22-542F-8072-5EE8637185DF}"/>
                </a:ext>
              </a:extLst>
            </p:cNvPr>
            <p:cNvCxnSpPr>
              <a:stCxn id="75" idx="3"/>
              <a:endCxn id="79" idx="7"/>
            </p:cNvCxnSpPr>
            <p:nvPr/>
          </p:nvCxnSpPr>
          <p:spPr>
            <a:xfrm flipH="1">
              <a:off x="3776522" y="4919522"/>
              <a:ext cx="143156" cy="371756"/>
            </a:xfrm>
            <a:prstGeom prst="straightConnector1">
              <a:avLst/>
            </a:prstGeom>
            <a:noFill/>
            <a:ln w="9525" cap="flat" cmpd="sng" algn="ctr">
              <a:solidFill>
                <a:sysClr val="windowText" lastClr="000000"/>
              </a:solidFill>
              <a:prstDash val="solid"/>
              <a:headEnd type="none" w="med" len="med"/>
              <a:tailEnd type="triangle" w="med" len="med"/>
            </a:ln>
            <a:effectLst/>
          </p:spPr>
        </p:cxnSp>
        <p:cxnSp>
          <p:nvCxnSpPr>
            <p:cNvPr id="91" name="Straight Arrow Connector 90">
              <a:extLst>
                <a:ext uri="{FF2B5EF4-FFF2-40B4-BE49-F238E27FC236}">
                  <a16:creationId xmlns:a16="http://schemas.microsoft.com/office/drawing/2014/main" id="{D2585BDB-D89F-C6D4-2147-57207DE1C6A3}"/>
                </a:ext>
              </a:extLst>
            </p:cNvPr>
            <p:cNvCxnSpPr>
              <a:stCxn id="81" idx="4"/>
              <a:endCxn id="79" idx="1"/>
            </p:cNvCxnSpPr>
            <p:nvPr/>
          </p:nvCxnSpPr>
          <p:spPr>
            <a:xfrm flipH="1">
              <a:off x="3614878" y="4800600"/>
              <a:ext cx="4622" cy="490678"/>
            </a:xfrm>
            <a:prstGeom prst="straightConnector1">
              <a:avLst/>
            </a:prstGeom>
            <a:noFill/>
            <a:ln w="9525" cap="flat" cmpd="sng" algn="ctr">
              <a:solidFill>
                <a:sysClr val="windowText" lastClr="000000"/>
              </a:solidFill>
              <a:prstDash val="solid"/>
              <a:headEnd type="none" w="med" len="med"/>
              <a:tailEnd type="triangle" w="med" len="med"/>
            </a:ln>
            <a:effectLst/>
          </p:spPr>
        </p:cxnSp>
        <p:cxnSp>
          <p:nvCxnSpPr>
            <p:cNvPr id="92" name="Straight Arrow Connector 91">
              <a:extLst>
                <a:ext uri="{FF2B5EF4-FFF2-40B4-BE49-F238E27FC236}">
                  <a16:creationId xmlns:a16="http://schemas.microsoft.com/office/drawing/2014/main" id="{2D56963E-3659-5C92-0D45-60069D3180F5}"/>
                </a:ext>
              </a:extLst>
            </p:cNvPr>
            <p:cNvCxnSpPr>
              <a:stCxn id="76" idx="7"/>
              <a:endCxn id="74" idx="4"/>
            </p:cNvCxnSpPr>
            <p:nvPr/>
          </p:nvCxnSpPr>
          <p:spPr>
            <a:xfrm flipH="1" flipV="1">
              <a:off x="4305300" y="4495800"/>
              <a:ext cx="80822" cy="643078"/>
            </a:xfrm>
            <a:prstGeom prst="straightConnector1">
              <a:avLst/>
            </a:prstGeom>
            <a:noFill/>
            <a:ln w="9525" cap="flat" cmpd="sng" algn="ctr">
              <a:solidFill>
                <a:sysClr val="windowText" lastClr="000000"/>
              </a:solidFill>
              <a:prstDash val="solid"/>
              <a:headEnd type="none" w="med" len="med"/>
              <a:tailEnd type="triangle" w="med" len="med"/>
            </a:ln>
            <a:effectLst/>
          </p:spPr>
        </p:cxnSp>
        <p:cxnSp>
          <p:nvCxnSpPr>
            <p:cNvPr id="93" name="Straight Arrow Connector 92">
              <a:extLst>
                <a:ext uri="{FF2B5EF4-FFF2-40B4-BE49-F238E27FC236}">
                  <a16:creationId xmlns:a16="http://schemas.microsoft.com/office/drawing/2014/main" id="{0D299AAB-CF41-4162-FB11-17EE0E6C1817}"/>
                </a:ext>
              </a:extLst>
            </p:cNvPr>
            <p:cNvCxnSpPr>
              <a:stCxn id="76" idx="3"/>
              <a:endCxn id="79" idx="6"/>
            </p:cNvCxnSpPr>
            <p:nvPr/>
          </p:nvCxnSpPr>
          <p:spPr>
            <a:xfrm flipH="1">
              <a:off x="3810000" y="5300522"/>
              <a:ext cx="414478" cy="71578"/>
            </a:xfrm>
            <a:prstGeom prst="straightConnector1">
              <a:avLst/>
            </a:prstGeom>
            <a:noFill/>
            <a:ln w="9525" cap="flat" cmpd="sng" algn="ctr">
              <a:solidFill>
                <a:sysClr val="windowText" lastClr="000000"/>
              </a:solidFill>
              <a:prstDash val="solid"/>
              <a:headEnd type="none" w="med" len="med"/>
              <a:tailEnd type="triangle" w="med" len="med"/>
            </a:ln>
            <a:effectLst/>
          </p:spPr>
        </p:cxnSp>
        <p:sp>
          <p:nvSpPr>
            <p:cNvPr id="94" name="Oval 93">
              <a:extLst>
                <a:ext uri="{FF2B5EF4-FFF2-40B4-BE49-F238E27FC236}">
                  <a16:creationId xmlns:a16="http://schemas.microsoft.com/office/drawing/2014/main" id="{ACBD79DC-A9C8-C3F0-0AED-895B20135EEF}"/>
                </a:ext>
              </a:extLst>
            </p:cNvPr>
            <p:cNvSpPr/>
            <p:nvPr/>
          </p:nvSpPr>
          <p:spPr bwMode="auto">
            <a:xfrm>
              <a:off x="3962400" y="5638800"/>
              <a:ext cx="228600" cy="228600"/>
            </a:xfrm>
            <a:prstGeom prst="ellipse">
              <a:avLst/>
            </a:prstGeom>
            <a:solidFill>
              <a:srgbClr val="336699"/>
            </a:solidFill>
            <a:ln w="12700" cap="flat" cmpd="sng" algn="ctr">
              <a:solidFill>
                <a:sysClr val="windowText" lastClr="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400" b="1" i="0" u="none" strike="noStrike" kern="0" cap="none" spc="0" normalizeH="0" baseline="0" noProof="0">
                <a:ln>
                  <a:noFill/>
                </a:ln>
                <a:solidFill>
                  <a:prstClr val="black"/>
                </a:solidFill>
                <a:effectLst/>
                <a:uLnTx/>
                <a:uFillTx/>
                <a:latin typeface="Arial Narrow" charset="0"/>
              </a:endParaRPr>
            </a:p>
          </p:txBody>
        </p:sp>
        <p:cxnSp>
          <p:nvCxnSpPr>
            <p:cNvPr id="95" name="Straight Arrow Connector 94">
              <a:extLst>
                <a:ext uri="{FF2B5EF4-FFF2-40B4-BE49-F238E27FC236}">
                  <a16:creationId xmlns:a16="http://schemas.microsoft.com/office/drawing/2014/main" id="{4F8D19C9-BB20-E97A-EC33-65298721C674}"/>
                </a:ext>
              </a:extLst>
            </p:cNvPr>
            <p:cNvCxnSpPr>
              <a:stCxn id="94" idx="7"/>
              <a:endCxn id="76" idx="4"/>
            </p:cNvCxnSpPr>
            <p:nvPr/>
          </p:nvCxnSpPr>
          <p:spPr>
            <a:xfrm flipV="1">
              <a:off x="4157522" y="5334000"/>
              <a:ext cx="147778" cy="338278"/>
            </a:xfrm>
            <a:prstGeom prst="straightConnector1">
              <a:avLst/>
            </a:prstGeom>
            <a:noFill/>
            <a:ln w="9525" cap="flat" cmpd="sng" algn="ctr">
              <a:solidFill>
                <a:sysClr val="windowText" lastClr="000000"/>
              </a:solidFill>
              <a:prstDash val="solid"/>
              <a:headEnd type="none" w="med" len="med"/>
              <a:tailEnd type="triangle" w="med" len="med"/>
            </a:ln>
            <a:effectLst/>
          </p:spPr>
        </p:cxnSp>
      </p:grpSp>
      <p:grpSp>
        <p:nvGrpSpPr>
          <p:cNvPr id="96" name="Group 95">
            <a:extLst>
              <a:ext uri="{FF2B5EF4-FFF2-40B4-BE49-F238E27FC236}">
                <a16:creationId xmlns:a16="http://schemas.microsoft.com/office/drawing/2014/main" id="{C20891A4-2356-4F58-C26F-D92492E0AB07}"/>
              </a:ext>
            </a:extLst>
          </p:cNvPr>
          <p:cNvGrpSpPr/>
          <p:nvPr/>
        </p:nvGrpSpPr>
        <p:grpSpPr>
          <a:xfrm>
            <a:off x="7995920" y="2052347"/>
            <a:ext cx="1600200" cy="1447800"/>
            <a:chOff x="6705600" y="2209800"/>
            <a:chExt cx="1600200" cy="1447800"/>
          </a:xfrm>
        </p:grpSpPr>
        <p:sp>
          <p:nvSpPr>
            <p:cNvPr id="97" name="Rectangle 96">
              <a:extLst>
                <a:ext uri="{FF2B5EF4-FFF2-40B4-BE49-F238E27FC236}">
                  <a16:creationId xmlns:a16="http://schemas.microsoft.com/office/drawing/2014/main" id="{259B4856-E078-DF0A-DADA-A2CD75B65FC8}"/>
                </a:ext>
              </a:extLst>
            </p:cNvPr>
            <p:cNvSpPr/>
            <p:nvPr/>
          </p:nvSpPr>
          <p:spPr>
            <a:xfrm>
              <a:off x="6705600" y="2209800"/>
              <a:ext cx="381000" cy="304800"/>
            </a:xfrm>
            <a:prstGeom prst="rect">
              <a:avLst/>
            </a:prstGeom>
            <a:solidFill>
              <a:srgbClr val="C0504D">
                <a:lumMod val="40000"/>
                <a:lumOff val="60000"/>
              </a:srgbClr>
            </a:solidFill>
            <a:ln w="12700" cap="flat" cmpd="sng" algn="ctr">
              <a:solidFill>
                <a:sysClr val="windowText" lastClr="000000"/>
              </a:solidFill>
              <a:prstDash val="solid"/>
            </a:ln>
            <a:effectLst/>
          </p:spPr>
          <p:txBody>
            <a:bodyPr lIns="9144" tIns="9144" rIns="9144"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Arial Narrow" pitchFamily="34" charset="0"/>
                  <a:ea typeface="+mn-ea"/>
                  <a:cs typeface="+mn-cs"/>
                </a:rPr>
                <a:t>key</a:t>
              </a:r>
            </a:p>
          </p:txBody>
        </p:sp>
        <p:sp>
          <p:nvSpPr>
            <p:cNvPr id="98" name="Oval 97">
              <a:extLst>
                <a:ext uri="{FF2B5EF4-FFF2-40B4-BE49-F238E27FC236}">
                  <a16:creationId xmlns:a16="http://schemas.microsoft.com/office/drawing/2014/main" id="{37EE4444-BA06-B501-5DD4-55155259AACF}"/>
                </a:ext>
              </a:extLst>
            </p:cNvPr>
            <p:cNvSpPr/>
            <p:nvPr/>
          </p:nvSpPr>
          <p:spPr>
            <a:xfrm>
              <a:off x="7391400" y="2209800"/>
              <a:ext cx="914400" cy="304800"/>
            </a:xfrm>
            <a:prstGeom prst="ellipse">
              <a:avLst/>
            </a:prstGeom>
            <a:solidFill>
              <a:sysClr val="windowText" lastClr="000000"/>
            </a:soli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prstClr val="white"/>
                  </a:solidFill>
                  <a:effectLst/>
                  <a:uLnTx/>
                  <a:uFillTx/>
                  <a:latin typeface="Arial Narrow" pitchFamily="34" charset="0"/>
                  <a:ea typeface="+mn-ea"/>
                  <a:cs typeface="+mn-cs"/>
                </a:rPr>
                <a:t>value</a:t>
              </a:r>
            </a:p>
          </p:txBody>
        </p:sp>
        <p:cxnSp>
          <p:nvCxnSpPr>
            <p:cNvPr id="99" name="Straight Arrow Connector 98">
              <a:extLst>
                <a:ext uri="{FF2B5EF4-FFF2-40B4-BE49-F238E27FC236}">
                  <a16:creationId xmlns:a16="http://schemas.microsoft.com/office/drawing/2014/main" id="{0ACB82D1-537D-2399-DE25-99680A1D94C6}"/>
                </a:ext>
              </a:extLst>
            </p:cNvPr>
            <p:cNvCxnSpPr>
              <a:stCxn id="97" idx="3"/>
              <a:endCxn id="98" idx="2"/>
            </p:cNvCxnSpPr>
            <p:nvPr/>
          </p:nvCxnSpPr>
          <p:spPr>
            <a:xfrm>
              <a:off x="7086600" y="2362200"/>
              <a:ext cx="304800" cy="0"/>
            </a:xfrm>
            <a:prstGeom prst="straightConnector1">
              <a:avLst/>
            </a:prstGeom>
            <a:noFill/>
            <a:ln w="19050" cap="flat" cmpd="sng" algn="ctr">
              <a:solidFill>
                <a:sysClr val="windowText" lastClr="000000"/>
              </a:solidFill>
              <a:prstDash val="solid"/>
              <a:headEnd type="none" w="med" len="med"/>
              <a:tailEnd type="triangle" w="med" len="med"/>
            </a:ln>
            <a:effectLst/>
          </p:spPr>
        </p:cxnSp>
        <p:sp>
          <p:nvSpPr>
            <p:cNvPr id="100" name="Rectangle 99">
              <a:extLst>
                <a:ext uri="{FF2B5EF4-FFF2-40B4-BE49-F238E27FC236}">
                  <a16:creationId xmlns:a16="http://schemas.microsoft.com/office/drawing/2014/main" id="{83C0AAAC-C2AB-84E3-F200-C7B5231C1C3A}"/>
                </a:ext>
              </a:extLst>
            </p:cNvPr>
            <p:cNvSpPr/>
            <p:nvPr/>
          </p:nvSpPr>
          <p:spPr>
            <a:xfrm>
              <a:off x="6705600" y="2590800"/>
              <a:ext cx="381000" cy="304800"/>
            </a:xfrm>
            <a:prstGeom prst="rect">
              <a:avLst/>
            </a:prstGeom>
            <a:solidFill>
              <a:srgbClr val="FFCC66"/>
            </a:solidFill>
            <a:ln w="12700" cap="flat" cmpd="sng" algn="ctr">
              <a:solidFill>
                <a:sysClr val="windowText" lastClr="000000"/>
              </a:solidFill>
              <a:prstDash val="solid"/>
            </a:ln>
            <a:effectLst/>
          </p:spPr>
          <p:txBody>
            <a:bodyPr lIns="9144" tIns="9144" rIns="9144"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Arial Narrow" pitchFamily="34" charset="0"/>
                  <a:ea typeface="+mn-ea"/>
                  <a:cs typeface="+mn-cs"/>
                </a:rPr>
                <a:t>key</a:t>
              </a:r>
            </a:p>
          </p:txBody>
        </p:sp>
        <p:sp>
          <p:nvSpPr>
            <p:cNvPr id="101" name="Oval 100">
              <a:extLst>
                <a:ext uri="{FF2B5EF4-FFF2-40B4-BE49-F238E27FC236}">
                  <a16:creationId xmlns:a16="http://schemas.microsoft.com/office/drawing/2014/main" id="{0596AD38-010B-9420-EAD0-02BCB6F89470}"/>
                </a:ext>
              </a:extLst>
            </p:cNvPr>
            <p:cNvSpPr/>
            <p:nvPr/>
          </p:nvSpPr>
          <p:spPr>
            <a:xfrm>
              <a:off x="7391400" y="2590800"/>
              <a:ext cx="914400" cy="304800"/>
            </a:xfrm>
            <a:prstGeom prst="ellipse">
              <a:avLst/>
            </a:prstGeom>
            <a:solidFill>
              <a:sysClr val="windowText" lastClr="000000"/>
            </a:soli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prstClr val="white"/>
                  </a:solidFill>
                  <a:effectLst/>
                  <a:uLnTx/>
                  <a:uFillTx/>
                  <a:latin typeface="Arial Narrow" pitchFamily="34" charset="0"/>
                  <a:ea typeface="+mn-ea"/>
                  <a:cs typeface="+mn-cs"/>
                </a:rPr>
                <a:t>value</a:t>
              </a:r>
            </a:p>
          </p:txBody>
        </p:sp>
        <p:cxnSp>
          <p:nvCxnSpPr>
            <p:cNvPr id="102" name="Straight Arrow Connector 101">
              <a:extLst>
                <a:ext uri="{FF2B5EF4-FFF2-40B4-BE49-F238E27FC236}">
                  <a16:creationId xmlns:a16="http://schemas.microsoft.com/office/drawing/2014/main" id="{7996198C-C21F-1DC8-D344-C9B7D739918B}"/>
                </a:ext>
              </a:extLst>
            </p:cNvPr>
            <p:cNvCxnSpPr>
              <a:stCxn id="100" idx="3"/>
              <a:endCxn id="101" idx="2"/>
            </p:cNvCxnSpPr>
            <p:nvPr/>
          </p:nvCxnSpPr>
          <p:spPr>
            <a:xfrm>
              <a:off x="7086600" y="2743200"/>
              <a:ext cx="304800" cy="0"/>
            </a:xfrm>
            <a:prstGeom prst="straightConnector1">
              <a:avLst/>
            </a:prstGeom>
            <a:noFill/>
            <a:ln w="19050" cap="flat" cmpd="sng" algn="ctr">
              <a:solidFill>
                <a:sysClr val="windowText" lastClr="000000"/>
              </a:solidFill>
              <a:prstDash val="solid"/>
              <a:headEnd type="none" w="med" len="med"/>
              <a:tailEnd type="triangle" w="med" len="med"/>
            </a:ln>
            <a:effectLst/>
          </p:spPr>
        </p:cxnSp>
        <p:sp>
          <p:nvSpPr>
            <p:cNvPr id="103" name="Rectangle 102">
              <a:extLst>
                <a:ext uri="{FF2B5EF4-FFF2-40B4-BE49-F238E27FC236}">
                  <a16:creationId xmlns:a16="http://schemas.microsoft.com/office/drawing/2014/main" id="{FFBB61E1-41AC-2790-E0BF-1621CD97EF17}"/>
                </a:ext>
              </a:extLst>
            </p:cNvPr>
            <p:cNvSpPr/>
            <p:nvPr/>
          </p:nvSpPr>
          <p:spPr>
            <a:xfrm>
              <a:off x="6705600" y="2971800"/>
              <a:ext cx="381000" cy="304800"/>
            </a:xfrm>
            <a:prstGeom prst="rect">
              <a:avLst/>
            </a:prstGeom>
            <a:solidFill>
              <a:srgbClr val="FFFF00"/>
            </a:solidFill>
            <a:ln w="12700" cap="flat" cmpd="sng" algn="ctr">
              <a:solidFill>
                <a:sysClr val="windowText" lastClr="000000"/>
              </a:solidFill>
              <a:prstDash val="solid"/>
            </a:ln>
            <a:effectLst/>
          </p:spPr>
          <p:txBody>
            <a:bodyPr lIns="9144" tIns="9144" rIns="9144"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Arial Narrow" pitchFamily="34" charset="0"/>
                  <a:ea typeface="+mn-ea"/>
                  <a:cs typeface="+mn-cs"/>
                </a:rPr>
                <a:t>key</a:t>
              </a:r>
            </a:p>
          </p:txBody>
        </p:sp>
        <p:sp>
          <p:nvSpPr>
            <p:cNvPr id="104" name="Oval 103">
              <a:extLst>
                <a:ext uri="{FF2B5EF4-FFF2-40B4-BE49-F238E27FC236}">
                  <a16:creationId xmlns:a16="http://schemas.microsoft.com/office/drawing/2014/main" id="{2355323E-092A-1B94-4CFB-D9F8DE5DDE51}"/>
                </a:ext>
              </a:extLst>
            </p:cNvPr>
            <p:cNvSpPr/>
            <p:nvPr/>
          </p:nvSpPr>
          <p:spPr>
            <a:xfrm>
              <a:off x="7391400" y="2971800"/>
              <a:ext cx="914400" cy="304800"/>
            </a:xfrm>
            <a:prstGeom prst="ellipse">
              <a:avLst/>
            </a:prstGeom>
            <a:solidFill>
              <a:sysClr val="windowText" lastClr="000000"/>
            </a:soli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prstClr val="white"/>
                  </a:solidFill>
                  <a:effectLst/>
                  <a:uLnTx/>
                  <a:uFillTx/>
                  <a:latin typeface="Arial Narrow" pitchFamily="34" charset="0"/>
                  <a:ea typeface="+mn-ea"/>
                  <a:cs typeface="+mn-cs"/>
                </a:rPr>
                <a:t>value</a:t>
              </a:r>
            </a:p>
          </p:txBody>
        </p:sp>
        <p:cxnSp>
          <p:nvCxnSpPr>
            <p:cNvPr id="105" name="Straight Arrow Connector 104">
              <a:extLst>
                <a:ext uri="{FF2B5EF4-FFF2-40B4-BE49-F238E27FC236}">
                  <a16:creationId xmlns:a16="http://schemas.microsoft.com/office/drawing/2014/main" id="{3A7939B8-5A49-9812-2035-1988F7DB9332}"/>
                </a:ext>
              </a:extLst>
            </p:cNvPr>
            <p:cNvCxnSpPr>
              <a:stCxn id="103" idx="3"/>
              <a:endCxn id="104" idx="2"/>
            </p:cNvCxnSpPr>
            <p:nvPr/>
          </p:nvCxnSpPr>
          <p:spPr>
            <a:xfrm>
              <a:off x="7086600" y="3124200"/>
              <a:ext cx="304800" cy="0"/>
            </a:xfrm>
            <a:prstGeom prst="straightConnector1">
              <a:avLst/>
            </a:prstGeom>
            <a:noFill/>
            <a:ln w="19050" cap="flat" cmpd="sng" algn="ctr">
              <a:solidFill>
                <a:sysClr val="windowText" lastClr="000000"/>
              </a:solidFill>
              <a:prstDash val="solid"/>
              <a:headEnd type="none" w="med" len="med"/>
              <a:tailEnd type="triangle" w="med" len="med"/>
            </a:ln>
            <a:effectLst/>
          </p:spPr>
        </p:cxnSp>
        <p:sp>
          <p:nvSpPr>
            <p:cNvPr id="106" name="Rectangle 105">
              <a:extLst>
                <a:ext uri="{FF2B5EF4-FFF2-40B4-BE49-F238E27FC236}">
                  <a16:creationId xmlns:a16="http://schemas.microsoft.com/office/drawing/2014/main" id="{2EC358B9-0C2D-EF65-7738-4901EFDBE95E}"/>
                </a:ext>
              </a:extLst>
            </p:cNvPr>
            <p:cNvSpPr/>
            <p:nvPr/>
          </p:nvSpPr>
          <p:spPr>
            <a:xfrm>
              <a:off x="6705600" y="3352800"/>
              <a:ext cx="381000" cy="304800"/>
            </a:xfrm>
            <a:prstGeom prst="rect">
              <a:avLst/>
            </a:prstGeom>
            <a:solidFill>
              <a:srgbClr val="9BBB59">
                <a:lumMod val="40000"/>
                <a:lumOff val="60000"/>
              </a:srgbClr>
            </a:solidFill>
            <a:ln w="12700" cap="flat" cmpd="sng" algn="ctr">
              <a:solidFill>
                <a:sysClr val="windowText" lastClr="000000"/>
              </a:solidFill>
              <a:prstDash val="solid"/>
            </a:ln>
            <a:effectLst/>
          </p:spPr>
          <p:txBody>
            <a:bodyPr lIns="9144" tIns="9144" rIns="9144"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Arial Narrow" pitchFamily="34" charset="0"/>
                  <a:ea typeface="+mn-ea"/>
                  <a:cs typeface="+mn-cs"/>
                </a:rPr>
                <a:t>key</a:t>
              </a:r>
            </a:p>
          </p:txBody>
        </p:sp>
        <p:sp>
          <p:nvSpPr>
            <p:cNvPr id="107" name="Oval 106">
              <a:extLst>
                <a:ext uri="{FF2B5EF4-FFF2-40B4-BE49-F238E27FC236}">
                  <a16:creationId xmlns:a16="http://schemas.microsoft.com/office/drawing/2014/main" id="{2AF25779-0DCA-B3A7-4F1E-A6F028C4CF25}"/>
                </a:ext>
              </a:extLst>
            </p:cNvPr>
            <p:cNvSpPr/>
            <p:nvPr/>
          </p:nvSpPr>
          <p:spPr>
            <a:xfrm>
              <a:off x="7391400" y="3352800"/>
              <a:ext cx="914400" cy="304800"/>
            </a:xfrm>
            <a:prstGeom prst="ellipse">
              <a:avLst/>
            </a:prstGeom>
            <a:solidFill>
              <a:sysClr val="windowText" lastClr="000000"/>
            </a:soli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prstClr val="white"/>
                  </a:solidFill>
                  <a:effectLst/>
                  <a:uLnTx/>
                  <a:uFillTx/>
                  <a:latin typeface="Arial Narrow" pitchFamily="34" charset="0"/>
                  <a:ea typeface="+mn-ea"/>
                  <a:cs typeface="+mn-cs"/>
                </a:rPr>
                <a:t>value</a:t>
              </a:r>
            </a:p>
          </p:txBody>
        </p:sp>
        <p:cxnSp>
          <p:nvCxnSpPr>
            <p:cNvPr id="108" name="Straight Arrow Connector 107">
              <a:extLst>
                <a:ext uri="{FF2B5EF4-FFF2-40B4-BE49-F238E27FC236}">
                  <a16:creationId xmlns:a16="http://schemas.microsoft.com/office/drawing/2014/main" id="{29B05BEC-8DF9-914F-1D37-215392BA5005}"/>
                </a:ext>
              </a:extLst>
            </p:cNvPr>
            <p:cNvCxnSpPr>
              <a:stCxn id="106" idx="3"/>
              <a:endCxn id="107" idx="2"/>
            </p:cNvCxnSpPr>
            <p:nvPr/>
          </p:nvCxnSpPr>
          <p:spPr>
            <a:xfrm>
              <a:off x="7086600" y="3505200"/>
              <a:ext cx="304800" cy="0"/>
            </a:xfrm>
            <a:prstGeom prst="straightConnector1">
              <a:avLst/>
            </a:prstGeom>
            <a:noFill/>
            <a:ln w="19050" cap="flat" cmpd="sng" algn="ctr">
              <a:solidFill>
                <a:sysClr val="windowText" lastClr="000000"/>
              </a:solidFill>
              <a:prstDash val="solid"/>
              <a:headEnd type="none" w="med" len="med"/>
              <a:tailEnd type="triangle" w="med" len="med"/>
            </a:ln>
            <a:effectLst/>
          </p:spPr>
        </p:cxnSp>
      </p:grpSp>
      <p:grpSp>
        <p:nvGrpSpPr>
          <p:cNvPr id="109" name="Group 141">
            <a:extLst>
              <a:ext uri="{FF2B5EF4-FFF2-40B4-BE49-F238E27FC236}">
                <a16:creationId xmlns:a16="http://schemas.microsoft.com/office/drawing/2014/main" id="{CA82A28A-A0AB-13AA-0A1E-B36DAEB42382}"/>
              </a:ext>
            </a:extLst>
          </p:cNvPr>
          <p:cNvGrpSpPr/>
          <p:nvPr/>
        </p:nvGrpSpPr>
        <p:grpSpPr>
          <a:xfrm>
            <a:off x="1976120" y="4338347"/>
            <a:ext cx="1676401" cy="1447800"/>
            <a:chOff x="457200" y="4495800"/>
            <a:chExt cx="1676401" cy="1447800"/>
          </a:xfrm>
        </p:grpSpPr>
        <p:sp>
          <p:nvSpPr>
            <p:cNvPr id="110" name="Rectangle 109">
              <a:extLst>
                <a:ext uri="{FF2B5EF4-FFF2-40B4-BE49-F238E27FC236}">
                  <a16:creationId xmlns:a16="http://schemas.microsoft.com/office/drawing/2014/main" id="{778921DC-2410-438F-C719-8B7B7BFAA320}"/>
                </a:ext>
              </a:extLst>
            </p:cNvPr>
            <p:cNvSpPr/>
            <p:nvPr/>
          </p:nvSpPr>
          <p:spPr>
            <a:xfrm>
              <a:off x="914400" y="5403056"/>
              <a:ext cx="150019" cy="173829"/>
            </a:xfrm>
            <a:prstGeom prst="rect">
              <a:avLst/>
            </a:prstGeom>
            <a:solidFill>
              <a:sysClr val="windowText" lastClr="000000">
                <a:lumMod val="50000"/>
              </a:sysClr>
            </a:solidFill>
            <a:ln w="25400" cap="flat" cmpd="sng" algn="ctr">
              <a:solidFill>
                <a:sysClr val="windowText" lastClr="000000"/>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prstClr val="black"/>
                </a:solidFill>
                <a:effectLst/>
                <a:uLnTx/>
                <a:uFillTx/>
                <a:latin typeface="Arial Narrow" pitchFamily="34" charset="0"/>
                <a:ea typeface="+mn-ea"/>
                <a:cs typeface="+mn-cs"/>
              </a:endParaRPr>
            </a:p>
          </p:txBody>
        </p:sp>
        <p:sp>
          <p:nvSpPr>
            <p:cNvPr id="111" name="Rectangle 110">
              <a:extLst>
                <a:ext uri="{FF2B5EF4-FFF2-40B4-BE49-F238E27FC236}">
                  <a16:creationId xmlns:a16="http://schemas.microsoft.com/office/drawing/2014/main" id="{23788D7B-3ECF-58C1-1C2C-08E8B532F21C}"/>
                </a:ext>
              </a:extLst>
            </p:cNvPr>
            <p:cNvSpPr/>
            <p:nvPr/>
          </p:nvSpPr>
          <p:spPr>
            <a:xfrm>
              <a:off x="459581" y="4498181"/>
              <a:ext cx="150019" cy="173829"/>
            </a:xfrm>
            <a:prstGeom prst="rect">
              <a:avLst/>
            </a:prstGeom>
            <a:solidFill>
              <a:srgbClr val="FF0000"/>
            </a:soli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prstClr val="black"/>
                </a:solidFill>
                <a:effectLst/>
                <a:uLnTx/>
                <a:uFillTx/>
                <a:latin typeface="Arial Narrow" pitchFamily="34" charset="0"/>
                <a:ea typeface="+mn-ea"/>
                <a:cs typeface="+mn-cs"/>
              </a:endParaRPr>
            </a:p>
          </p:txBody>
        </p:sp>
        <p:sp>
          <p:nvSpPr>
            <p:cNvPr id="112" name="Rectangle 111">
              <a:extLst>
                <a:ext uri="{FF2B5EF4-FFF2-40B4-BE49-F238E27FC236}">
                  <a16:creationId xmlns:a16="http://schemas.microsoft.com/office/drawing/2014/main" id="{59D49281-C3F7-369B-26D4-F2635760214F}"/>
                </a:ext>
              </a:extLst>
            </p:cNvPr>
            <p:cNvSpPr/>
            <p:nvPr/>
          </p:nvSpPr>
          <p:spPr>
            <a:xfrm>
              <a:off x="1828800" y="4862513"/>
              <a:ext cx="150020" cy="173829"/>
            </a:xfrm>
            <a:prstGeom prst="rect">
              <a:avLst/>
            </a:prstGeom>
            <a:solidFill>
              <a:srgbClr val="FF00FF"/>
            </a:soli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prstClr val="black"/>
                </a:solidFill>
                <a:effectLst/>
                <a:uLnTx/>
                <a:uFillTx/>
                <a:latin typeface="Arial Narrow" pitchFamily="34" charset="0"/>
                <a:ea typeface="+mn-ea"/>
                <a:cs typeface="+mn-cs"/>
              </a:endParaRPr>
            </a:p>
          </p:txBody>
        </p:sp>
        <p:sp>
          <p:nvSpPr>
            <p:cNvPr id="113" name="Rectangle 112">
              <a:extLst>
                <a:ext uri="{FF2B5EF4-FFF2-40B4-BE49-F238E27FC236}">
                  <a16:creationId xmlns:a16="http://schemas.microsoft.com/office/drawing/2014/main" id="{D73C9674-6D00-9976-53BA-A08422E9A094}"/>
                </a:ext>
              </a:extLst>
            </p:cNvPr>
            <p:cNvSpPr/>
            <p:nvPr/>
          </p:nvSpPr>
          <p:spPr>
            <a:xfrm>
              <a:off x="1676400" y="5586414"/>
              <a:ext cx="150019" cy="178590"/>
            </a:xfrm>
            <a:prstGeom prst="rect">
              <a:avLst/>
            </a:prstGeom>
            <a:solidFill>
              <a:srgbClr val="00FFFF"/>
            </a:soli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prstClr val="black"/>
                </a:solidFill>
                <a:effectLst/>
                <a:uLnTx/>
                <a:uFillTx/>
                <a:latin typeface="Arial Narrow" pitchFamily="34" charset="0"/>
                <a:ea typeface="+mn-ea"/>
                <a:cs typeface="+mn-cs"/>
              </a:endParaRPr>
            </a:p>
          </p:txBody>
        </p:sp>
        <p:sp>
          <p:nvSpPr>
            <p:cNvPr id="114" name="Rectangle 113">
              <a:extLst>
                <a:ext uri="{FF2B5EF4-FFF2-40B4-BE49-F238E27FC236}">
                  <a16:creationId xmlns:a16="http://schemas.microsoft.com/office/drawing/2014/main" id="{89014D14-B8C6-E144-1AEB-ABF604B8D676}"/>
                </a:ext>
              </a:extLst>
            </p:cNvPr>
            <p:cNvSpPr/>
            <p:nvPr/>
          </p:nvSpPr>
          <p:spPr>
            <a:xfrm>
              <a:off x="1371600" y="4495801"/>
              <a:ext cx="147638" cy="178593"/>
            </a:xfrm>
            <a:prstGeom prst="rect">
              <a:avLst/>
            </a:prstGeom>
            <a:solidFill>
              <a:srgbClr val="7030A0"/>
            </a:soli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prstClr val="black"/>
                </a:solidFill>
                <a:effectLst/>
                <a:uLnTx/>
                <a:uFillTx/>
                <a:latin typeface="Arial Narrow" pitchFamily="34" charset="0"/>
                <a:ea typeface="+mn-ea"/>
                <a:cs typeface="+mn-cs"/>
              </a:endParaRPr>
            </a:p>
          </p:txBody>
        </p:sp>
        <p:sp>
          <p:nvSpPr>
            <p:cNvPr id="115" name="Rectangle 114">
              <a:extLst>
                <a:ext uri="{FF2B5EF4-FFF2-40B4-BE49-F238E27FC236}">
                  <a16:creationId xmlns:a16="http://schemas.microsoft.com/office/drawing/2014/main" id="{EA35DC35-D3BB-D04F-67D8-E6DA07F5C98F}"/>
                </a:ext>
              </a:extLst>
            </p:cNvPr>
            <p:cNvSpPr/>
            <p:nvPr/>
          </p:nvSpPr>
          <p:spPr bwMode="auto">
            <a:xfrm>
              <a:off x="457202" y="4495800"/>
              <a:ext cx="1676399" cy="180975"/>
            </a:xfrm>
            <a:prstGeom prst="rect">
              <a:avLst/>
            </a:prstGeom>
            <a:noFill/>
            <a:ln w="12700" cap="flat" cmpd="sng" algn="ctr">
              <a:solidFill>
                <a:sysClr val="windowText" lastClr="000000"/>
              </a:solidFill>
              <a:prstDash val="solid"/>
              <a:round/>
              <a:headEnd type="none" w="med" len="med"/>
              <a:tailEnd type="none" w="med" len="med"/>
            </a:ln>
            <a:effectLst/>
          </p:spPr>
        </p:sp>
        <p:cxnSp>
          <p:nvCxnSpPr>
            <p:cNvPr id="116" name="Straight Connector 115">
              <a:extLst>
                <a:ext uri="{FF2B5EF4-FFF2-40B4-BE49-F238E27FC236}">
                  <a16:creationId xmlns:a16="http://schemas.microsoft.com/office/drawing/2014/main" id="{B4FEFF2A-6D90-AF0E-7EC5-A88C9569E980}"/>
                </a:ext>
              </a:extLst>
            </p:cNvPr>
            <p:cNvCxnSpPr/>
            <p:nvPr/>
          </p:nvCxnSpPr>
          <p:spPr>
            <a:xfrm>
              <a:off x="609600" y="4495800"/>
              <a:ext cx="0" cy="1447800"/>
            </a:xfrm>
            <a:prstGeom prst="line">
              <a:avLst/>
            </a:prstGeom>
            <a:noFill/>
            <a:ln w="9525" cap="flat" cmpd="sng" algn="ctr">
              <a:noFill/>
              <a:prstDash val="solid"/>
              <a:headEnd type="none" w="med" len="med"/>
              <a:tailEnd type="none" w="med" len="med"/>
            </a:ln>
            <a:effectLst/>
          </p:spPr>
        </p:cxnSp>
        <p:cxnSp>
          <p:nvCxnSpPr>
            <p:cNvPr id="117" name="Straight Connector 116">
              <a:extLst>
                <a:ext uri="{FF2B5EF4-FFF2-40B4-BE49-F238E27FC236}">
                  <a16:creationId xmlns:a16="http://schemas.microsoft.com/office/drawing/2014/main" id="{127479A6-5CF0-ECA1-679F-6AA209AC5B6D}"/>
                </a:ext>
              </a:extLst>
            </p:cNvPr>
            <p:cNvCxnSpPr/>
            <p:nvPr/>
          </p:nvCxnSpPr>
          <p:spPr>
            <a:xfrm>
              <a:off x="762000" y="4495800"/>
              <a:ext cx="0" cy="1447800"/>
            </a:xfrm>
            <a:prstGeom prst="line">
              <a:avLst/>
            </a:prstGeom>
            <a:noFill/>
            <a:ln w="9525" cap="flat" cmpd="sng" algn="ctr">
              <a:solidFill>
                <a:sysClr val="windowText" lastClr="000000"/>
              </a:solidFill>
              <a:prstDash val="solid"/>
              <a:headEnd type="none" w="med" len="med"/>
              <a:tailEnd type="none" w="med" len="med"/>
            </a:ln>
            <a:effectLst/>
          </p:spPr>
        </p:cxnSp>
        <p:cxnSp>
          <p:nvCxnSpPr>
            <p:cNvPr id="118" name="Straight Connector 117">
              <a:extLst>
                <a:ext uri="{FF2B5EF4-FFF2-40B4-BE49-F238E27FC236}">
                  <a16:creationId xmlns:a16="http://schemas.microsoft.com/office/drawing/2014/main" id="{DF27D25A-8BB6-89F2-88BA-EC99CED9D5C9}"/>
                </a:ext>
              </a:extLst>
            </p:cNvPr>
            <p:cNvCxnSpPr/>
            <p:nvPr/>
          </p:nvCxnSpPr>
          <p:spPr>
            <a:xfrm>
              <a:off x="914400" y="4495800"/>
              <a:ext cx="0" cy="1447800"/>
            </a:xfrm>
            <a:prstGeom prst="line">
              <a:avLst/>
            </a:prstGeom>
            <a:noFill/>
            <a:ln w="9525" cap="flat" cmpd="sng" algn="ctr">
              <a:solidFill>
                <a:sysClr val="windowText" lastClr="000000"/>
              </a:solidFill>
              <a:prstDash val="solid"/>
              <a:headEnd type="none" w="med" len="med"/>
              <a:tailEnd type="none" w="med" len="med"/>
            </a:ln>
            <a:effectLst/>
          </p:spPr>
        </p:cxnSp>
        <p:cxnSp>
          <p:nvCxnSpPr>
            <p:cNvPr id="119" name="Straight Connector 118">
              <a:extLst>
                <a:ext uri="{FF2B5EF4-FFF2-40B4-BE49-F238E27FC236}">
                  <a16:creationId xmlns:a16="http://schemas.microsoft.com/office/drawing/2014/main" id="{C7C7E9B6-8372-FF65-52E4-2E4FB8CA950B}"/>
                </a:ext>
              </a:extLst>
            </p:cNvPr>
            <p:cNvCxnSpPr/>
            <p:nvPr/>
          </p:nvCxnSpPr>
          <p:spPr>
            <a:xfrm>
              <a:off x="1066800" y="4495800"/>
              <a:ext cx="0" cy="1447800"/>
            </a:xfrm>
            <a:prstGeom prst="line">
              <a:avLst/>
            </a:prstGeom>
            <a:noFill/>
            <a:ln w="9525" cap="flat" cmpd="sng" algn="ctr">
              <a:solidFill>
                <a:sysClr val="windowText" lastClr="000000"/>
              </a:solidFill>
              <a:prstDash val="solid"/>
              <a:headEnd type="none" w="med" len="med"/>
              <a:tailEnd type="none" w="med" len="med"/>
            </a:ln>
            <a:effectLst/>
          </p:spPr>
        </p:cxnSp>
        <p:cxnSp>
          <p:nvCxnSpPr>
            <p:cNvPr id="120" name="Straight Connector 119">
              <a:extLst>
                <a:ext uri="{FF2B5EF4-FFF2-40B4-BE49-F238E27FC236}">
                  <a16:creationId xmlns:a16="http://schemas.microsoft.com/office/drawing/2014/main" id="{EF62848A-444B-A27C-538D-85FC80445041}"/>
                </a:ext>
              </a:extLst>
            </p:cNvPr>
            <p:cNvCxnSpPr/>
            <p:nvPr/>
          </p:nvCxnSpPr>
          <p:spPr>
            <a:xfrm>
              <a:off x="1219200" y="4495800"/>
              <a:ext cx="0" cy="1447800"/>
            </a:xfrm>
            <a:prstGeom prst="line">
              <a:avLst/>
            </a:prstGeom>
            <a:noFill/>
            <a:ln w="9525" cap="flat" cmpd="sng" algn="ctr">
              <a:solidFill>
                <a:sysClr val="windowText" lastClr="000000"/>
              </a:solidFill>
              <a:prstDash val="solid"/>
              <a:headEnd type="none" w="med" len="med"/>
              <a:tailEnd type="none" w="med" len="med"/>
            </a:ln>
            <a:effectLst/>
          </p:spPr>
        </p:cxnSp>
        <p:cxnSp>
          <p:nvCxnSpPr>
            <p:cNvPr id="121" name="Straight Connector 120">
              <a:extLst>
                <a:ext uri="{FF2B5EF4-FFF2-40B4-BE49-F238E27FC236}">
                  <a16:creationId xmlns:a16="http://schemas.microsoft.com/office/drawing/2014/main" id="{BB3C43D7-6636-7093-230D-50427E3D159E}"/>
                </a:ext>
              </a:extLst>
            </p:cNvPr>
            <p:cNvCxnSpPr/>
            <p:nvPr/>
          </p:nvCxnSpPr>
          <p:spPr>
            <a:xfrm>
              <a:off x="1371600" y="4495800"/>
              <a:ext cx="0" cy="1447800"/>
            </a:xfrm>
            <a:prstGeom prst="line">
              <a:avLst/>
            </a:prstGeom>
            <a:noFill/>
            <a:ln w="9525" cap="flat" cmpd="sng" algn="ctr">
              <a:solidFill>
                <a:sysClr val="windowText" lastClr="000000"/>
              </a:solidFill>
              <a:prstDash val="solid"/>
              <a:headEnd type="none" w="med" len="med"/>
              <a:tailEnd type="none" w="med" len="med"/>
            </a:ln>
            <a:effectLst/>
          </p:spPr>
        </p:cxnSp>
        <p:cxnSp>
          <p:nvCxnSpPr>
            <p:cNvPr id="122" name="Straight Connector 121">
              <a:extLst>
                <a:ext uri="{FF2B5EF4-FFF2-40B4-BE49-F238E27FC236}">
                  <a16:creationId xmlns:a16="http://schemas.microsoft.com/office/drawing/2014/main" id="{AE0287BF-2117-90CE-0684-FE9BA3DA463E}"/>
                </a:ext>
              </a:extLst>
            </p:cNvPr>
            <p:cNvCxnSpPr/>
            <p:nvPr/>
          </p:nvCxnSpPr>
          <p:spPr>
            <a:xfrm>
              <a:off x="1524000" y="4495800"/>
              <a:ext cx="0" cy="1447800"/>
            </a:xfrm>
            <a:prstGeom prst="line">
              <a:avLst/>
            </a:prstGeom>
            <a:noFill/>
            <a:ln w="9525" cap="flat" cmpd="sng" algn="ctr">
              <a:solidFill>
                <a:sysClr val="windowText" lastClr="000000"/>
              </a:solidFill>
              <a:prstDash val="solid"/>
              <a:headEnd type="none" w="med" len="med"/>
              <a:tailEnd type="none" w="med" len="med"/>
            </a:ln>
            <a:effectLst/>
          </p:spPr>
        </p:cxnSp>
        <p:cxnSp>
          <p:nvCxnSpPr>
            <p:cNvPr id="123" name="Straight Connector 122">
              <a:extLst>
                <a:ext uri="{FF2B5EF4-FFF2-40B4-BE49-F238E27FC236}">
                  <a16:creationId xmlns:a16="http://schemas.microsoft.com/office/drawing/2014/main" id="{55DE00F4-07D6-6A45-EF2C-B58E06BD7281}"/>
                </a:ext>
              </a:extLst>
            </p:cNvPr>
            <p:cNvCxnSpPr/>
            <p:nvPr/>
          </p:nvCxnSpPr>
          <p:spPr>
            <a:xfrm>
              <a:off x="1676400" y="4495800"/>
              <a:ext cx="0" cy="1447800"/>
            </a:xfrm>
            <a:prstGeom prst="line">
              <a:avLst/>
            </a:prstGeom>
            <a:noFill/>
            <a:ln w="9525" cap="flat" cmpd="sng" algn="ctr">
              <a:solidFill>
                <a:sysClr val="windowText" lastClr="000000"/>
              </a:solidFill>
              <a:prstDash val="solid"/>
              <a:headEnd type="none" w="med" len="med"/>
              <a:tailEnd type="none" w="med" len="med"/>
            </a:ln>
            <a:effectLst/>
          </p:spPr>
        </p:cxnSp>
        <p:cxnSp>
          <p:nvCxnSpPr>
            <p:cNvPr id="124" name="Straight Connector 123">
              <a:extLst>
                <a:ext uri="{FF2B5EF4-FFF2-40B4-BE49-F238E27FC236}">
                  <a16:creationId xmlns:a16="http://schemas.microsoft.com/office/drawing/2014/main" id="{44200A69-56C9-03FF-B6DA-FB9E468B9B01}"/>
                </a:ext>
              </a:extLst>
            </p:cNvPr>
            <p:cNvCxnSpPr/>
            <p:nvPr/>
          </p:nvCxnSpPr>
          <p:spPr>
            <a:xfrm>
              <a:off x="1828800" y="4495800"/>
              <a:ext cx="0" cy="1447800"/>
            </a:xfrm>
            <a:prstGeom prst="line">
              <a:avLst/>
            </a:prstGeom>
            <a:noFill/>
            <a:ln w="9525" cap="flat" cmpd="sng" algn="ctr">
              <a:solidFill>
                <a:sysClr val="windowText" lastClr="000000"/>
              </a:solidFill>
              <a:prstDash val="solid"/>
              <a:headEnd type="none" w="med" len="med"/>
              <a:tailEnd type="none" w="med" len="med"/>
            </a:ln>
            <a:effectLst/>
          </p:spPr>
        </p:cxnSp>
        <p:cxnSp>
          <p:nvCxnSpPr>
            <p:cNvPr id="125" name="Straight Connector 124">
              <a:extLst>
                <a:ext uri="{FF2B5EF4-FFF2-40B4-BE49-F238E27FC236}">
                  <a16:creationId xmlns:a16="http://schemas.microsoft.com/office/drawing/2014/main" id="{9C843B94-CFD5-E3A1-5867-6BD08098758C}"/>
                </a:ext>
              </a:extLst>
            </p:cNvPr>
            <p:cNvCxnSpPr/>
            <p:nvPr/>
          </p:nvCxnSpPr>
          <p:spPr>
            <a:xfrm>
              <a:off x="1981200" y="4495800"/>
              <a:ext cx="0" cy="1447800"/>
            </a:xfrm>
            <a:prstGeom prst="line">
              <a:avLst/>
            </a:prstGeom>
            <a:noFill/>
            <a:ln w="9525" cap="flat" cmpd="sng" algn="ctr">
              <a:solidFill>
                <a:sysClr val="windowText" lastClr="000000"/>
              </a:solidFill>
              <a:prstDash val="solid"/>
              <a:headEnd type="none" w="med" len="med"/>
              <a:tailEnd type="none" w="med" len="med"/>
            </a:ln>
            <a:effectLst/>
          </p:spPr>
        </p:cxnSp>
        <p:sp>
          <p:nvSpPr>
            <p:cNvPr id="126" name="Rectangle 125">
              <a:extLst>
                <a:ext uri="{FF2B5EF4-FFF2-40B4-BE49-F238E27FC236}">
                  <a16:creationId xmlns:a16="http://schemas.microsoft.com/office/drawing/2014/main" id="{F0099FF0-66A9-FF56-9785-3259536EEC25}"/>
                </a:ext>
              </a:extLst>
            </p:cNvPr>
            <p:cNvSpPr/>
            <p:nvPr/>
          </p:nvSpPr>
          <p:spPr>
            <a:xfrm>
              <a:off x="614362" y="4683919"/>
              <a:ext cx="142875" cy="173829"/>
            </a:xfrm>
            <a:prstGeom prst="rect">
              <a:avLst/>
            </a:prstGeom>
            <a:solidFill>
              <a:srgbClr val="FFC000"/>
            </a:soli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prstClr val="black"/>
                </a:solidFill>
                <a:effectLst/>
                <a:uLnTx/>
                <a:uFillTx/>
                <a:latin typeface="Arial Narrow" pitchFamily="34" charset="0"/>
                <a:ea typeface="+mn-ea"/>
                <a:cs typeface="+mn-cs"/>
              </a:endParaRPr>
            </a:p>
          </p:txBody>
        </p:sp>
        <p:sp>
          <p:nvSpPr>
            <p:cNvPr id="127" name="Rectangle 126">
              <a:extLst>
                <a:ext uri="{FF2B5EF4-FFF2-40B4-BE49-F238E27FC236}">
                  <a16:creationId xmlns:a16="http://schemas.microsoft.com/office/drawing/2014/main" id="{E9B06771-1D62-83AA-E48D-392E738AAA1B}"/>
                </a:ext>
              </a:extLst>
            </p:cNvPr>
            <p:cNvSpPr/>
            <p:nvPr/>
          </p:nvSpPr>
          <p:spPr>
            <a:xfrm>
              <a:off x="766762" y="4862512"/>
              <a:ext cx="142875" cy="173829"/>
            </a:xfrm>
            <a:prstGeom prst="rect">
              <a:avLst/>
            </a:prstGeom>
            <a:solidFill>
              <a:srgbClr val="FFFF00"/>
            </a:soli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prstClr val="black"/>
                </a:solidFill>
                <a:effectLst/>
                <a:uLnTx/>
                <a:uFillTx/>
                <a:latin typeface="Arial Narrow" pitchFamily="34" charset="0"/>
                <a:ea typeface="+mn-ea"/>
                <a:cs typeface="+mn-cs"/>
              </a:endParaRPr>
            </a:p>
          </p:txBody>
        </p:sp>
        <p:sp>
          <p:nvSpPr>
            <p:cNvPr id="128" name="Rectangle 127">
              <a:extLst>
                <a:ext uri="{FF2B5EF4-FFF2-40B4-BE49-F238E27FC236}">
                  <a16:creationId xmlns:a16="http://schemas.microsoft.com/office/drawing/2014/main" id="{1188425B-730C-8161-F8C1-CC10857F5F49}"/>
                </a:ext>
              </a:extLst>
            </p:cNvPr>
            <p:cNvSpPr/>
            <p:nvPr/>
          </p:nvSpPr>
          <p:spPr>
            <a:xfrm>
              <a:off x="919163" y="5041106"/>
              <a:ext cx="142875" cy="173829"/>
            </a:xfrm>
            <a:prstGeom prst="rect">
              <a:avLst/>
            </a:prstGeom>
            <a:solidFill>
              <a:srgbClr val="00B050"/>
            </a:soli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prstClr val="black"/>
                </a:solidFill>
                <a:effectLst/>
                <a:uLnTx/>
                <a:uFillTx/>
                <a:latin typeface="Arial Narrow" pitchFamily="34" charset="0"/>
                <a:ea typeface="+mn-ea"/>
                <a:cs typeface="+mn-cs"/>
              </a:endParaRPr>
            </a:p>
          </p:txBody>
        </p:sp>
        <p:sp>
          <p:nvSpPr>
            <p:cNvPr id="129" name="Rectangle 128">
              <a:extLst>
                <a:ext uri="{FF2B5EF4-FFF2-40B4-BE49-F238E27FC236}">
                  <a16:creationId xmlns:a16="http://schemas.microsoft.com/office/drawing/2014/main" id="{981D5747-AE7A-1CDD-ECCE-2F444E25B5E4}"/>
                </a:ext>
              </a:extLst>
            </p:cNvPr>
            <p:cNvSpPr/>
            <p:nvPr/>
          </p:nvSpPr>
          <p:spPr>
            <a:xfrm>
              <a:off x="1071563" y="5222081"/>
              <a:ext cx="142875" cy="173829"/>
            </a:xfrm>
            <a:prstGeom prst="rect">
              <a:avLst/>
            </a:prstGeom>
            <a:solidFill>
              <a:srgbClr val="0070C0"/>
            </a:soli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prstClr val="black"/>
                </a:solidFill>
                <a:effectLst/>
                <a:uLnTx/>
                <a:uFillTx/>
                <a:latin typeface="Arial Narrow" pitchFamily="34" charset="0"/>
                <a:ea typeface="+mn-ea"/>
                <a:cs typeface="+mn-cs"/>
              </a:endParaRPr>
            </a:p>
          </p:txBody>
        </p:sp>
        <p:sp>
          <p:nvSpPr>
            <p:cNvPr id="130" name="Rectangle 129">
              <a:extLst>
                <a:ext uri="{FF2B5EF4-FFF2-40B4-BE49-F238E27FC236}">
                  <a16:creationId xmlns:a16="http://schemas.microsoft.com/office/drawing/2014/main" id="{B6B6F339-1E96-CC32-2F39-87C81E9FA5D6}"/>
                </a:ext>
              </a:extLst>
            </p:cNvPr>
            <p:cNvSpPr/>
            <p:nvPr/>
          </p:nvSpPr>
          <p:spPr>
            <a:xfrm>
              <a:off x="1223963" y="5765005"/>
              <a:ext cx="142875" cy="173829"/>
            </a:xfrm>
            <a:prstGeom prst="rect">
              <a:avLst/>
            </a:prstGeom>
            <a:solidFill>
              <a:srgbClr val="C0504D">
                <a:lumMod val="60000"/>
                <a:lumOff val="40000"/>
              </a:srgbClr>
            </a:soli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prstClr val="black"/>
                </a:solidFill>
                <a:effectLst/>
                <a:uLnTx/>
                <a:uFillTx/>
                <a:latin typeface="Arial Narrow" pitchFamily="34" charset="0"/>
                <a:ea typeface="+mn-ea"/>
                <a:cs typeface="+mn-cs"/>
              </a:endParaRPr>
            </a:p>
          </p:txBody>
        </p:sp>
        <p:sp>
          <p:nvSpPr>
            <p:cNvPr id="131" name="Rectangle 130">
              <a:extLst>
                <a:ext uri="{FF2B5EF4-FFF2-40B4-BE49-F238E27FC236}">
                  <a16:creationId xmlns:a16="http://schemas.microsoft.com/office/drawing/2014/main" id="{5D250C31-457A-2210-D883-46741868C1B1}"/>
                </a:ext>
              </a:extLst>
            </p:cNvPr>
            <p:cNvSpPr/>
            <p:nvPr/>
          </p:nvSpPr>
          <p:spPr>
            <a:xfrm>
              <a:off x="1526381" y="5224463"/>
              <a:ext cx="145257" cy="178591"/>
            </a:xfrm>
            <a:prstGeom prst="rect">
              <a:avLst/>
            </a:prstGeom>
            <a:solidFill>
              <a:srgbClr val="EEECE1">
                <a:lumMod val="75000"/>
              </a:srgbClr>
            </a:soli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prstClr val="black"/>
                </a:solidFill>
                <a:effectLst/>
                <a:uLnTx/>
                <a:uFillTx/>
                <a:latin typeface="Arial Narrow" pitchFamily="34" charset="0"/>
                <a:ea typeface="+mn-ea"/>
                <a:cs typeface="+mn-cs"/>
              </a:endParaRPr>
            </a:p>
          </p:txBody>
        </p:sp>
        <p:sp>
          <p:nvSpPr>
            <p:cNvPr id="132" name="Rectangle 131">
              <a:extLst>
                <a:ext uri="{FF2B5EF4-FFF2-40B4-BE49-F238E27FC236}">
                  <a16:creationId xmlns:a16="http://schemas.microsoft.com/office/drawing/2014/main" id="{C39FC432-F5C8-3FBC-D913-0F2479B8396A}"/>
                </a:ext>
              </a:extLst>
            </p:cNvPr>
            <p:cNvSpPr/>
            <p:nvPr/>
          </p:nvSpPr>
          <p:spPr>
            <a:xfrm>
              <a:off x="1985962" y="5224463"/>
              <a:ext cx="142875" cy="173829"/>
            </a:xfrm>
            <a:prstGeom prst="rect">
              <a:avLst/>
            </a:prstGeom>
            <a:solidFill>
              <a:srgbClr val="FF9900"/>
            </a:soli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prstClr val="black"/>
                </a:solidFill>
                <a:effectLst/>
                <a:uLnTx/>
                <a:uFillTx/>
                <a:latin typeface="Arial Narrow" pitchFamily="34" charset="0"/>
                <a:ea typeface="+mn-ea"/>
                <a:cs typeface="+mn-cs"/>
              </a:endParaRPr>
            </a:p>
          </p:txBody>
        </p:sp>
        <p:sp>
          <p:nvSpPr>
            <p:cNvPr id="133" name="Rectangle 132">
              <a:extLst>
                <a:ext uri="{FF2B5EF4-FFF2-40B4-BE49-F238E27FC236}">
                  <a16:creationId xmlns:a16="http://schemas.microsoft.com/office/drawing/2014/main" id="{7FA05794-A054-029F-B766-FC569224808A}"/>
                </a:ext>
              </a:extLst>
            </p:cNvPr>
            <p:cNvSpPr/>
            <p:nvPr/>
          </p:nvSpPr>
          <p:spPr bwMode="auto">
            <a:xfrm>
              <a:off x="457200" y="5762625"/>
              <a:ext cx="1676399" cy="180975"/>
            </a:xfrm>
            <a:prstGeom prst="rect">
              <a:avLst/>
            </a:prstGeom>
            <a:noFill/>
            <a:ln w="12700" cap="flat" cmpd="sng" algn="ctr">
              <a:solidFill>
                <a:sysClr val="windowText" lastClr="000000"/>
              </a:solidFill>
              <a:prstDash val="solid"/>
              <a:round/>
              <a:headEnd type="none" w="med" len="med"/>
              <a:tailEnd type="none" w="med" len="med"/>
            </a:ln>
            <a:effectLst/>
          </p:spPr>
        </p:sp>
        <p:sp>
          <p:nvSpPr>
            <p:cNvPr id="134" name="Rectangle 133">
              <a:extLst>
                <a:ext uri="{FF2B5EF4-FFF2-40B4-BE49-F238E27FC236}">
                  <a16:creationId xmlns:a16="http://schemas.microsoft.com/office/drawing/2014/main" id="{7DD3D8BD-E48F-CC5C-4FF5-84313B8AAF01}"/>
                </a:ext>
              </a:extLst>
            </p:cNvPr>
            <p:cNvSpPr/>
            <p:nvPr/>
          </p:nvSpPr>
          <p:spPr bwMode="auto">
            <a:xfrm>
              <a:off x="457200" y="5581650"/>
              <a:ext cx="1676399" cy="180975"/>
            </a:xfrm>
            <a:prstGeom prst="rect">
              <a:avLst/>
            </a:prstGeom>
            <a:noFill/>
            <a:ln w="12700" cap="flat" cmpd="sng" algn="ctr">
              <a:solidFill>
                <a:sysClr val="windowText" lastClr="000000"/>
              </a:solidFill>
              <a:prstDash val="solid"/>
              <a:round/>
              <a:headEnd type="none" w="med" len="med"/>
              <a:tailEnd type="none" w="med" len="med"/>
            </a:ln>
            <a:effectLst/>
          </p:spPr>
        </p:sp>
        <p:sp>
          <p:nvSpPr>
            <p:cNvPr id="135" name="Rectangle 134">
              <a:extLst>
                <a:ext uri="{FF2B5EF4-FFF2-40B4-BE49-F238E27FC236}">
                  <a16:creationId xmlns:a16="http://schemas.microsoft.com/office/drawing/2014/main" id="{1ED77137-B5DB-A8CF-1EAC-31D9664CC1F7}"/>
                </a:ext>
              </a:extLst>
            </p:cNvPr>
            <p:cNvSpPr/>
            <p:nvPr/>
          </p:nvSpPr>
          <p:spPr bwMode="auto">
            <a:xfrm>
              <a:off x="457202" y="4676775"/>
              <a:ext cx="1676399" cy="180975"/>
            </a:xfrm>
            <a:prstGeom prst="rect">
              <a:avLst/>
            </a:prstGeom>
            <a:noFill/>
            <a:ln w="12700" cap="flat" cmpd="sng" algn="ctr">
              <a:solidFill>
                <a:sysClr val="windowText" lastClr="000000"/>
              </a:solidFill>
              <a:prstDash val="solid"/>
              <a:round/>
              <a:headEnd type="none" w="med" len="med"/>
              <a:tailEnd type="none" w="med" len="med"/>
            </a:ln>
            <a:effectLst/>
          </p:spPr>
        </p:sp>
        <p:sp>
          <p:nvSpPr>
            <p:cNvPr id="136" name="Rectangle 135">
              <a:extLst>
                <a:ext uri="{FF2B5EF4-FFF2-40B4-BE49-F238E27FC236}">
                  <a16:creationId xmlns:a16="http://schemas.microsoft.com/office/drawing/2014/main" id="{DF77A9C6-CD68-2EAE-9281-BF1355302D11}"/>
                </a:ext>
              </a:extLst>
            </p:cNvPr>
            <p:cNvSpPr/>
            <p:nvPr/>
          </p:nvSpPr>
          <p:spPr bwMode="auto">
            <a:xfrm>
              <a:off x="457201" y="4857750"/>
              <a:ext cx="1676399" cy="180975"/>
            </a:xfrm>
            <a:prstGeom prst="rect">
              <a:avLst/>
            </a:prstGeom>
            <a:noFill/>
            <a:ln w="12700" cap="flat" cmpd="sng" algn="ctr">
              <a:solidFill>
                <a:sysClr val="windowText" lastClr="000000"/>
              </a:solidFill>
              <a:prstDash val="solid"/>
              <a:round/>
              <a:headEnd type="none" w="med" len="med"/>
              <a:tailEnd type="none" w="med" len="med"/>
            </a:ln>
            <a:effectLst/>
          </p:spPr>
        </p:sp>
        <p:sp>
          <p:nvSpPr>
            <p:cNvPr id="137" name="Rectangle 136">
              <a:extLst>
                <a:ext uri="{FF2B5EF4-FFF2-40B4-BE49-F238E27FC236}">
                  <a16:creationId xmlns:a16="http://schemas.microsoft.com/office/drawing/2014/main" id="{D676A2BD-51CB-A7A0-F5EF-6206056B16C2}"/>
                </a:ext>
              </a:extLst>
            </p:cNvPr>
            <p:cNvSpPr/>
            <p:nvPr/>
          </p:nvSpPr>
          <p:spPr bwMode="auto">
            <a:xfrm>
              <a:off x="457201" y="5038725"/>
              <a:ext cx="1676399" cy="180975"/>
            </a:xfrm>
            <a:prstGeom prst="rect">
              <a:avLst/>
            </a:prstGeom>
            <a:noFill/>
            <a:ln w="12700" cap="flat" cmpd="sng" algn="ctr">
              <a:solidFill>
                <a:sysClr val="windowText" lastClr="000000"/>
              </a:solidFill>
              <a:prstDash val="solid"/>
              <a:round/>
              <a:headEnd type="none" w="med" len="med"/>
              <a:tailEnd type="none" w="med" len="med"/>
            </a:ln>
            <a:effectLst/>
          </p:spPr>
        </p:sp>
        <p:sp>
          <p:nvSpPr>
            <p:cNvPr id="138" name="Rectangle 137">
              <a:extLst>
                <a:ext uri="{FF2B5EF4-FFF2-40B4-BE49-F238E27FC236}">
                  <a16:creationId xmlns:a16="http://schemas.microsoft.com/office/drawing/2014/main" id="{B54A242E-156D-B6EC-44E9-C98A5EE67A02}"/>
                </a:ext>
              </a:extLst>
            </p:cNvPr>
            <p:cNvSpPr/>
            <p:nvPr/>
          </p:nvSpPr>
          <p:spPr bwMode="auto">
            <a:xfrm>
              <a:off x="457201" y="5219700"/>
              <a:ext cx="1676399" cy="180975"/>
            </a:xfrm>
            <a:prstGeom prst="rect">
              <a:avLst/>
            </a:prstGeom>
            <a:noFill/>
            <a:ln w="12700" cap="flat" cmpd="sng" algn="ctr">
              <a:solidFill>
                <a:sysClr val="windowText" lastClr="000000"/>
              </a:solidFill>
              <a:prstDash val="solid"/>
              <a:round/>
              <a:headEnd type="none" w="med" len="med"/>
              <a:tailEnd type="none" w="med" len="med"/>
            </a:ln>
            <a:effectLst/>
          </p:spPr>
        </p:sp>
        <p:sp>
          <p:nvSpPr>
            <p:cNvPr id="139" name="Rectangle 138">
              <a:extLst>
                <a:ext uri="{FF2B5EF4-FFF2-40B4-BE49-F238E27FC236}">
                  <a16:creationId xmlns:a16="http://schemas.microsoft.com/office/drawing/2014/main" id="{1789AC1F-1201-3D62-33E2-63683CAC92FD}"/>
                </a:ext>
              </a:extLst>
            </p:cNvPr>
            <p:cNvSpPr/>
            <p:nvPr/>
          </p:nvSpPr>
          <p:spPr bwMode="auto">
            <a:xfrm>
              <a:off x="457201" y="5400675"/>
              <a:ext cx="1676399" cy="180975"/>
            </a:xfrm>
            <a:prstGeom prst="rect">
              <a:avLst/>
            </a:prstGeom>
            <a:noFill/>
            <a:ln w="12700" cap="flat" cmpd="sng" algn="ctr">
              <a:solidFill>
                <a:sysClr val="windowText" lastClr="000000"/>
              </a:solidFill>
              <a:prstDash val="solid"/>
              <a:round/>
              <a:headEnd type="none" w="med" len="med"/>
              <a:tailEnd type="none" w="med" len="med"/>
            </a:ln>
            <a:effectLst/>
          </p:spPr>
        </p:sp>
      </p:grpSp>
      <p:sp>
        <p:nvSpPr>
          <p:cNvPr id="140" name="Text Placeholder 7">
            <a:extLst>
              <a:ext uri="{FF2B5EF4-FFF2-40B4-BE49-F238E27FC236}">
                <a16:creationId xmlns:a16="http://schemas.microsoft.com/office/drawing/2014/main" id="{E20DD467-AA69-74EC-081A-E58787C1CD37}"/>
              </a:ext>
            </a:extLst>
          </p:cNvPr>
          <p:cNvSpPr txBox="1">
            <a:spLocks/>
          </p:cNvSpPr>
          <p:nvPr/>
        </p:nvSpPr>
        <p:spPr>
          <a:xfrm>
            <a:off x="1595120" y="3728747"/>
            <a:ext cx="2514600" cy="487362"/>
          </a:xfrm>
          <a:prstGeom prst="rect">
            <a:avLst/>
          </a:prstGeom>
        </p:spPr>
        <p:txBody>
          <a:bodyPr anchor="ctr"/>
          <a:lstStyle/>
          <a:p>
            <a:pPr marL="342900" indent="-342900" algn="ctr" eaLnBrk="0" fontAlgn="base" hangingPunct="0">
              <a:spcBef>
                <a:spcPct val="20000"/>
              </a:spcBef>
              <a:spcAft>
                <a:spcPct val="0"/>
              </a:spcAft>
              <a:defRPr/>
            </a:pPr>
            <a:r>
              <a:rPr lang="en-US" sz="2800" b="1" kern="0" dirty="0">
                <a:solidFill>
                  <a:prstClr val="black"/>
                </a:solidFill>
                <a:latin typeface="Arial Narrow" pitchFamily="34" charset="0"/>
                <a:ea typeface="Arial" charset="0"/>
                <a:cs typeface="Arial"/>
              </a:rPr>
              <a:t>Column-Family</a:t>
            </a:r>
          </a:p>
        </p:txBody>
      </p:sp>
    </p:spTree>
    <p:extLst>
      <p:ext uri="{BB962C8B-B14F-4D97-AF65-F5344CB8AC3E}">
        <p14:creationId xmlns:p14="http://schemas.microsoft.com/office/powerpoint/2010/main" val="34697569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2EB51A-1858-0A85-7A5C-795BE6A49C74}"/>
              </a:ext>
            </a:extLst>
          </p:cNvPr>
          <p:cNvSpPr>
            <a:spLocks noGrp="1"/>
          </p:cNvSpPr>
          <p:nvPr>
            <p:ph type="title"/>
          </p:nvPr>
        </p:nvSpPr>
        <p:spPr/>
        <p:txBody>
          <a:bodyPr>
            <a:normAutofit fontScale="90000"/>
          </a:bodyPr>
          <a:lstStyle/>
          <a:p>
            <a:r>
              <a:rPr lang="en-US" dirty="0"/>
              <a:t>Architecture Tradeoffs in Generative AI</a:t>
            </a:r>
          </a:p>
        </p:txBody>
      </p:sp>
      <p:sp>
        <p:nvSpPr>
          <p:cNvPr id="3" name="Content Placeholder 2">
            <a:extLst>
              <a:ext uri="{FF2B5EF4-FFF2-40B4-BE49-F238E27FC236}">
                <a16:creationId xmlns:a16="http://schemas.microsoft.com/office/drawing/2014/main" id="{550158FF-C838-69ED-0598-936A5B8756B2}"/>
              </a:ext>
            </a:extLst>
          </p:cNvPr>
          <p:cNvSpPr>
            <a:spLocks noGrp="1"/>
          </p:cNvSpPr>
          <p:nvPr>
            <p:ph idx="1"/>
          </p:nvPr>
        </p:nvSpPr>
        <p:spPr/>
        <p:txBody>
          <a:bodyPr/>
          <a:lstStyle/>
          <a:p>
            <a:r>
              <a:rPr lang="en-US" dirty="0"/>
              <a:t>Finetune or Prompt Enrichment?</a:t>
            </a:r>
          </a:p>
          <a:p>
            <a:r>
              <a:rPr lang="en-US" dirty="0"/>
              <a:t>Small model or large model?</a:t>
            </a:r>
          </a:p>
          <a:p>
            <a:r>
              <a:rPr lang="en-US" dirty="0"/>
              <a:t>Response time or high quality?</a:t>
            </a:r>
          </a:p>
          <a:p>
            <a:r>
              <a:rPr lang="en-US" dirty="0"/>
              <a:t>Vector databases or graph database?</a:t>
            </a:r>
          </a:p>
        </p:txBody>
      </p:sp>
      <p:sp>
        <p:nvSpPr>
          <p:cNvPr id="4" name="Slide Number Placeholder 3">
            <a:extLst>
              <a:ext uri="{FF2B5EF4-FFF2-40B4-BE49-F238E27FC236}">
                <a16:creationId xmlns:a16="http://schemas.microsoft.com/office/drawing/2014/main" id="{DB034D53-1E29-D9CE-8089-6506A1F39983}"/>
              </a:ext>
            </a:extLst>
          </p:cNvPr>
          <p:cNvSpPr>
            <a:spLocks noGrp="1"/>
          </p:cNvSpPr>
          <p:nvPr>
            <p:ph type="sldNum" sz="quarter" idx="12"/>
          </p:nvPr>
        </p:nvSpPr>
        <p:spPr/>
        <p:txBody>
          <a:bodyPr/>
          <a:lstStyle/>
          <a:p>
            <a:fld id="{E4E17628-BB69-494D-BA8C-C14032583637}" type="slidenum">
              <a:rPr lang="en-US" smtClean="0"/>
              <a:t>13</a:t>
            </a:fld>
            <a:endParaRPr lang="en-US"/>
          </a:p>
        </p:txBody>
      </p:sp>
    </p:spTree>
    <p:extLst>
      <p:ext uri="{BB962C8B-B14F-4D97-AF65-F5344CB8AC3E}">
        <p14:creationId xmlns:p14="http://schemas.microsoft.com/office/powerpoint/2010/main" val="36500100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A29E6E2-3919-0543-39AF-FB6E0EEA7330}"/>
              </a:ext>
            </a:extLst>
          </p:cNvPr>
          <p:cNvSpPr>
            <a:spLocks noGrp="1"/>
          </p:cNvSpPr>
          <p:nvPr>
            <p:ph type="title"/>
          </p:nvPr>
        </p:nvSpPr>
        <p:spPr/>
        <p:txBody>
          <a:bodyPr/>
          <a:lstStyle/>
          <a:p>
            <a:r>
              <a:rPr lang="en-US" dirty="0"/>
              <a:t>Questions</a:t>
            </a:r>
          </a:p>
        </p:txBody>
      </p:sp>
      <p:sp>
        <p:nvSpPr>
          <p:cNvPr id="7" name="Content Placeholder 6">
            <a:extLst>
              <a:ext uri="{FF2B5EF4-FFF2-40B4-BE49-F238E27FC236}">
                <a16:creationId xmlns:a16="http://schemas.microsoft.com/office/drawing/2014/main" id="{7A2925EE-EAE7-E84B-48B6-A33708A72761}"/>
              </a:ext>
            </a:extLst>
          </p:cNvPr>
          <p:cNvSpPr>
            <a:spLocks noGrp="1"/>
          </p:cNvSpPr>
          <p:nvPr>
            <p:ph idx="1"/>
          </p:nvPr>
        </p:nvSpPr>
        <p:spPr>
          <a:xfrm>
            <a:off x="838200" y="1961321"/>
            <a:ext cx="10515600" cy="3749293"/>
          </a:xfrm>
        </p:spPr>
        <p:txBody>
          <a:bodyPr/>
          <a:lstStyle/>
          <a:p>
            <a:pPr marL="0" indent="0">
              <a:buNone/>
            </a:pPr>
            <a:r>
              <a:rPr lang="en-US" sz="4800" b="1" dirty="0">
                <a:solidFill>
                  <a:srgbClr val="4472C4"/>
                </a:solidFill>
              </a:rPr>
              <a:t>Thank You!</a:t>
            </a:r>
            <a:br>
              <a:rPr lang="en-US" dirty="0"/>
            </a:br>
            <a:endParaRPr lang="en-US" dirty="0"/>
          </a:p>
          <a:p>
            <a:pPr marL="0" indent="0">
              <a:buNone/>
            </a:pPr>
            <a:r>
              <a:rPr lang="en-US" dirty="0"/>
              <a:t>LinkedIn: </a:t>
            </a:r>
            <a:r>
              <a:rPr lang="en-US" dirty="0">
                <a:hlinkClick r:id="rId2"/>
              </a:rPr>
              <a:t>https://www.linkedin.com/in/danmccreary</a:t>
            </a:r>
            <a:endParaRPr lang="en-US" dirty="0"/>
          </a:p>
          <a:p>
            <a:pPr marL="0" indent="0">
              <a:buNone/>
            </a:pPr>
            <a:br>
              <a:rPr lang="en-US" sz="2800" dirty="0"/>
            </a:br>
            <a:r>
              <a:rPr lang="en-US" sz="2800" dirty="0"/>
              <a:t>Blog: </a:t>
            </a:r>
            <a:r>
              <a:rPr lang="en-US" sz="2800" dirty="0">
                <a:hlinkClick r:id="rId3"/>
              </a:rPr>
              <a:t>http://medium.com/@dmccreary</a:t>
            </a:r>
            <a:endParaRPr lang="en-US" sz="2800" dirty="0"/>
          </a:p>
          <a:p>
            <a:pPr marL="0" indent="0">
              <a:buNone/>
            </a:pP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67789030-981A-D9B2-7431-4EA7F09BF91E}"/>
              </a:ext>
            </a:extLst>
          </p:cNvPr>
          <p:cNvSpPr>
            <a:spLocks noGrp="1"/>
          </p:cNvSpPr>
          <p:nvPr>
            <p:ph type="sldNum" sz="quarter" idx="12"/>
          </p:nvPr>
        </p:nvSpPr>
        <p:spPr/>
        <p:txBody>
          <a:bodyPr/>
          <a:lstStyle/>
          <a:p>
            <a:fld id="{E4E17628-BB69-494D-BA8C-C14032583637}" type="slidenum">
              <a:rPr lang="en-US" smtClean="0"/>
              <a:t>14</a:t>
            </a:fld>
            <a:endParaRPr lang="en-US"/>
          </a:p>
        </p:txBody>
      </p:sp>
    </p:spTree>
    <p:extLst>
      <p:ext uri="{BB962C8B-B14F-4D97-AF65-F5344CB8AC3E}">
        <p14:creationId xmlns:p14="http://schemas.microsoft.com/office/powerpoint/2010/main" val="11851899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4FC8B2-7C15-272A-818D-EF7AE573BE67}"/>
              </a:ext>
            </a:extLst>
          </p:cNvPr>
          <p:cNvSpPr>
            <a:spLocks noGrp="1"/>
          </p:cNvSpPr>
          <p:nvPr>
            <p:ph type="title"/>
          </p:nvPr>
        </p:nvSpPr>
        <p:spPr/>
        <p:txBody>
          <a:bodyPr/>
          <a:lstStyle/>
          <a:p>
            <a:r>
              <a:rPr lang="en-US" dirty="0"/>
              <a:t>Talk Description</a:t>
            </a:r>
          </a:p>
        </p:txBody>
      </p:sp>
      <p:sp>
        <p:nvSpPr>
          <p:cNvPr id="3" name="Content Placeholder 2">
            <a:extLst>
              <a:ext uri="{FF2B5EF4-FFF2-40B4-BE49-F238E27FC236}">
                <a16:creationId xmlns:a16="http://schemas.microsoft.com/office/drawing/2014/main" id="{FC22A188-7B6A-89C8-3221-1C3A4E14D856}"/>
              </a:ext>
            </a:extLst>
          </p:cNvPr>
          <p:cNvSpPr>
            <a:spLocks noGrp="1"/>
          </p:cNvSpPr>
          <p:nvPr>
            <p:ph idx="1"/>
          </p:nvPr>
        </p:nvSpPr>
        <p:spPr>
          <a:xfrm>
            <a:off x="589722" y="1417892"/>
            <a:ext cx="10515600" cy="4351338"/>
          </a:xfrm>
        </p:spPr>
        <p:txBody>
          <a:bodyPr>
            <a:normAutofit lnSpcReduction="10000"/>
          </a:bodyPr>
          <a:lstStyle/>
          <a:p>
            <a:pPr marL="0" indent="0">
              <a:buNone/>
            </a:pPr>
            <a:r>
              <a:rPr lang="en-US" dirty="0"/>
              <a:t>Generative AI is by far the most impactful technology in the last ten years. It dominates the priority list of almost every CIO in the world.</a:t>
            </a:r>
          </a:p>
          <a:p>
            <a:pPr marL="0" indent="0">
              <a:buNone/>
            </a:pPr>
            <a:r>
              <a:rPr lang="en-US" dirty="0"/>
              <a:t>This session will review key architectural patterns that organizations are using to safely harness the power of Generative AI to build intelligent search, chatbots and agents as well as performing a variety of tasks on unstructured text.</a:t>
            </a:r>
          </a:p>
          <a:p>
            <a:pPr marL="0" indent="0">
              <a:buNone/>
            </a:pPr>
            <a:r>
              <a:rPr lang="en-US" dirty="0"/>
              <a:t>We will cover the key use case taxonomies that are emerging and the architectural patterns we need to support these initiatives. If implemented, these patterns can accelerate the process of building intelligent agents for all knowledge workers.</a:t>
            </a:r>
          </a:p>
        </p:txBody>
      </p:sp>
      <p:sp>
        <p:nvSpPr>
          <p:cNvPr id="6" name="Slide Number Placeholder 5">
            <a:extLst>
              <a:ext uri="{FF2B5EF4-FFF2-40B4-BE49-F238E27FC236}">
                <a16:creationId xmlns:a16="http://schemas.microsoft.com/office/drawing/2014/main" id="{4F285F1D-8442-A066-6E5F-2237F4A93FC6}"/>
              </a:ext>
            </a:extLst>
          </p:cNvPr>
          <p:cNvSpPr>
            <a:spLocks noGrp="1"/>
          </p:cNvSpPr>
          <p:nvPr>
            <p:ph type="sldNum" sz="quarter" idx="12"/>
          </p:nvPr>
        </p:nvSpPr>
        <p:spPr/>
        <p:txBody>
          <a:bodyPr/>
          <a:lstStyle/>
          <a:p>
            <a:fld id="{E4E17628-BB69-494D-BA8C-C14032583637}" type="slidenum">
              <a:rPr lang="en-US" smtClean="0"/>
              <a:t>2</a:t>
            </a:fld>
            <a:endParaRPr lang="en-US"/>
          </a:p>
        </p:txBody>
      </p:sp>
    </p:spTree>
    <p:extLst>
      <p:ext uri="{BB962C8B-B14F-4D97-AF65-F5344CB8AC3E}">
        <p14:creationId xmlns:p14="http://schemas.microsoft.com/office/powerpoint/2010/main" val="28624095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7C93DA-CE2E-889D-EBE4-0A5BA58E7B58}"/>
              </a:ext>
            </a:extLst>
          </p:cNvPr>
          <p:cNvSpPr>
            <a:spLocks noGrp="1"/>
          </p:cNvSpPr>
          <p:nvPr>
            <p:ph type="title"/>
          </p:nvPr>
        </p:nvSpPr>
        <p:spPr>
          <a:xfrm>
            <a:off x="487811" y="165416"/>
            <a:ext cx="10515600" cy="950051"/>
          </a:xfrm>
        </p:spPr>
        <p:txBody>
          <a:bodyPr/>
          <a:lstStyle/>
          <a:p>
            <a:r>
              <a:rPr lang="en-US" dirty="0"/>
              <a:t>Background for Dan McCreary</a:t>
            </a:r>
          </a:p>
        </p:txBody>
      </p:sp>
      <p:sp>
        <p:nvSpPr>
          <p:cNvPr id="3" name="Content Placeholder 2">
            <a:extLst>
              <a:ext uri="{FF2B5EF4-FFF2-40B4-BE49-F238E27FC236}">
                <a16:creationId xmlns:a16="http://schemas.microsoft.com/office/drawing/2014/main" id="{7FE8F147-B187-53E8-0D0E-C14F1C1B67BF}"/>
              </a:ext>
            </a:extLst>
          </p:cNvPr>
          <p:cNvSpPr>
            <a:spLocks noGrp="1"/>
          </p:cNvSpPr>
          <p:nvPr>
            <p:ph idx="1"/>
          </p:nvPr>
        </p:nvSpPr>
        <p:spPr>
          <a:xfrm>
            <a:off x="3130825" y="1438263"/>
            <a:ext cx="8461513" cy="3645240"/>
          </a:xfrm>
        </p:spPr>
        <p:txBody>
          <a:bodyPr>
            <a:normAutofit fontScale="85000" lnSpcReduction="20000"/>
          </a:bodyPr>
          <a:lstStyle/>
          <a:p>
            <a:r>
              <a:rPr lang="en-US" sz="2000" dirty="0"/>
              <a:t>Solution architect with over 35 years working with data</a:t>
            </a:r>
          </a:p>
          <a:p>
            <a:r>
              <a:rPr lang="en-US" sz="2000" dirty="0"/>
              <a:t>Worked for Bell Labs and Steve Jobs at NeXT</a:t>
            </a:r>
          </a:p>
          <a:p>
            <a:r>
              <a:rPr lang="en-US" sz="2000" dirty="0"/>
              <a:t>Author of a book on database selection “Making Sense of NoSQL”</a:t>
            </a:r>
          </a:p>
          <a:p>
            <a:r>
              <a:rPr lang="en-US" sz="2000" dirty="0"/>
              <a:t>Promoter of XML and graph query standards (GQL)</a:t>
            </a:r>
          </a:p>
          <a:p>
            <a:r>
              <a:rPr lang="en-US" sz="2000" dirty="0"/>
              <a:t>Former Distinguished Engineer working for Optum (UHG)</a:t>
            </a:r>
          </a:p>
          <a:p>
            <a:r>
              <a:rPr lang="en-US" sz="2000" dirty="0"/>
              <a:t>Built the worlds largest healthcare knowledge graph</a:t>
            </a:r>
          </a:p>
          <a:p>
            <a:r>
              <a:rPr lang="en-US" sz="2000" dirty="0"/>
              <a:t>Lead the “Generative AI Center of Excellence” at Optum</a:t>
            </a:r>
          </a:p>
          <a:p>
            <a:r>
              <a:rPr lang="en-US" sz="2000" dirty="0"/>
              <a:t>Worked with over 250 healthcare uses cases – 50 which were funded and over 10 in production</a:t>
            </a:r>
          </a:p>
          <a:p>
            <a:r>
              <a:rPr lang="en-US" sz="2000" dirty="0"/>
              <a:t>Blogger: </a:t>
            </a:r>
            <a:r>
              <a:rPr lang="en-US" sz="2000" dirty="0">
                <a:hlinkClick r:id="rId2"/>
              </a:rPr>
              <a:t>http://medium.com/@dmccreary</a:t>
            </a:r>
            <a:endParaRPr lang="en-US" sz="2000" dirty="0"/>
          </a:p>
          <a:p>
            <a:r>
              <a:rPr lang="en-US" sz="2000" dirty="0"/>
              <a:t>Big fan of AI, robotics, MicroPython, and STEM education</a:t>
            </a:r>
          </a:p>
          <a:p>
            <a:r>
              <a:rPr lang="en-US" sz="2000" dirty="0"/>
              <a:t>Advocate for neurodiversity</a:t>
            </a:r>
          </a:p>
        </p:txBody>
      </p:sp>
      <p:pic>
        <p:nvPicPr>
          <p:cNvPr id="2050" name="Picture 2">
            <a:extLst>
              <a:ext uri="{FF2B5EF4-FFF2-40B4-BE49-F238E27FC236}">
                <a16:creationId xmlns:a16="http://schemas.microsoft.com/office/drawing/2014/main" id="{BBEBD7D2-81F5-7876-1AAE-DF84E730C5AF}"/>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99662" y="1438263"/>
            <a:ext cx="1673981" cy="31957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200A3E87-FAF6-2B04-95DE-735518E72EE2}"/>
              </a:ext>
            </a:extLst>
          </p:cNvPr>
          <p:cNvPicPr>
            <a:picLocks noChangeAspect="1"/>
          </p:cNvPicPr>
          <p:nvPr/>
        </p:nvPicPr>
        <p:blipFill>
          <a:blip r:embed="rId4"/>
          <a:stretch>
            <a:fillRect/>
          </a:stretch>
        </p:blipFill>
        <p:spPr>
          <a:xfrm>
            <a:off x="850033" y="1984004"/>
            <a:ext cx="927100" cy="1104900"/>
          </a:xfrm>
          <a:prstGeom prst="rect">
            <a:avLst/>
          </a:prstGeom>
        </p:spPr>
      </p:pic>
      <p:pic>
        <p:nvPicPr>
          <p:cNvPr id="5" name="Picture 4">
            <a:extLst>
              <a:ext uri="{FF2B5EF4-FFF2-40B4-BE49-F238E27FC236}">
                <a16:creationId xmlns:a16="http://schemas.microsoft.com/office/drawing/2014/main" id="{8CAECF32-D1EC-132B-883B-71674C1E74CC}"/>
              </a:ext>
            </a:extLst>
          </p:cNvPr>
          <p:cNvPicPr>
            <a:picLocks noChangeAspect="1"/>
          </p:cNvPicPr>
          <p:nvPr/>
        </p:nvPicPr>
        <p:blipFill>
          <a:blip r:embed="rId5"/>
          <a:stretch>
            <a:fillRect/>
          </a:stretch>
        </p:blipFill>
        <p:spPr>
          <a:xfrm>
            <a:off x="3078557" y="5629074"/>
            <a:ext cx="1661068" cy="496608"/>
          </a:xfrm>
          <a:prstGeom prst="rect">
            <a:avLst/>
          </a:prstGeom>
        </p:spPr>
      </p:pic>
      <p:pic>
        <p:nvPicPr>
          <p:cNvPr id="6" name="Picture 5">
            <a:extLst>
              <a:ext uri="{FF2B5EF4-FFF2-40B4-BE49-F238E27FC236}">
                <a16:creationId xmlns:a16="http://schemas.microsoft.com/office/drawing/2014/main" id="{0EDAE65C-0E9C-8234-B93D-7223FE063989}"/>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440253" y="5383954"/>
            <a:ext cx="934024" cy="851715"/>
          </a:xfrm>
          <a:prstGeom prst="rect">
            <a:avLst/>
          </a:prstGeom>
        </p:spPr>
      </p:pic>
      <p:sp>
        <p:nvSpPr>
          <p:cNvPr id="7" name="Slide Number Placeholder 6">
            <a:extLst>
              <a:ext uri="{FF2B5EF4-FFF2-40B4-BE49-F238E27FC236}">
                <a16:creationId xmlns:a16="http://schemas.microsoft.com/office/drawing/2014/main" id="{6CFAF930-BB07-F5F9-903C-ABEAD09C40F7}"/>
              </a:ext>
            </a:extLst>
          </p:cNvPr>
          <p:cNvSpPr>
            <a:spLocks noGrp="1"/>
          </p:cNvSpPr>
          <p:nvPr>
            <p:ph type="sldNum" sz="quarter" idx="12"/>
          </p:nvPr>
        </p:nvSpPr>
        <p:spPr/>
        <p:txBody>
          <a:bodyPr/>
          <a:lstStyle/>
          <a:p>
            <a:fld id="{5FD72B90-626E-4548-9F74-AFBC6F6DD5DE}" type="slidenum">
              <a:rPr lang="en-US" smtClean="0"/>
              <a:t>3</a:t>
            </a:fld>
            <a:endParaRPr lang="en-US" dirty="0"/>
          </a:p>
        </p:txBody>
      </p:sp>
      <p:pic>
        <p:nvPicPr>
          <p:cNvPr id="8" name="Picture 7">
            <a:extLst>
              <a:ext uri="{FF2B5EF4-FFF2-40B4-BE49-F238E27FC236}">
                <a16:creationId xmlns:a16="http://schemas.microsoft.com/office/drawing/2014/main" id="{B00EC5A5-F76A-4BE8-7448-BE0AC7C0CDC4}"/>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71204" y="3429000"/>
            <a:ext cx="1180985" cy="1469571"/>
          </a:xfrm>
          <a:prstGeom prst="rect">
            <a:avLst/>
          </a:prstGeom>
        </p:spPr>
      </p:pic>
      <p:pic>
        <p:nvPicPr>
          <p:cNvPr id="2054" name="Picture 6">
            <a:extLst>
              <a:ext uri="{FF2B5EF4-FFF2-40B4-BE49-F238E27FC236}">
                <a16:creationId xmlns:a16="http://schemas.microsoft.com/office/drawing/2014/main" id="{2EC57808-9366-8246-C359-27D0B9F276D2}"/>
              </a:ext>
            </a:extLst>
          </p:cNvPr>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5129275" y="5340899"/>
            <a:ext cx="921328" cy="93782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72BE660D-D190-FD30-C7B3-280748C229D9}"/>
              </a:ext>
            </a:extLst>
          </p:cNvPr>
          <p:cNvPicPr>
            <a:picLocks noChangeAspect="1"/>
          </p:cNvPicPr>
          <p:nvPr/>
        </p:nvPicPr>
        <p:blipFill>
          <a:blip r:embed="rId9"/>
          <a:stretch>
            <a:fillRect/>
          </a:stretch>
        </p:blipFill>
        <p:spPr>
          <a:xfrm>
            <a:off x="710333" y="5561176"/>
            <a:ext cx="1066800" cy="584200"/>
          </a:xfrm>
          <a:prstGeom prst="rect">
            <a:avLst/>
          </a:prstGeom>
        </p:spPr>
      </p:pic>
      <p:pic>
        <p:nvPicPr>
          <p:cNvPr id="11" name="Picture 10">
            <a:extLst>
              <a:ext uri="{FF2B5EF4-FFF2-40B4-BE49-F238E27FC236}">
                <a16:creationId xmlns:a16="http://schemas.microsoft.com/office/drawing/2014/main" id="{DED348DA-477D-E302-09EB-A549FC54515C}"/>
              </a:ext>
            </a:extLst>
          </p:cNvPr>
          <p:cNvPicPr>
            <a:picLocks noChangeAspect="1"/>
          </p:cNvPicPr>
          <p:nvPr/>
        </p:nvPicPr>
        <p:blipFill>
          <a:blip r:embed="rId10"/>
          <a:stretch>
            <a:fillRect/>
          </a:stretch>
        </p:blipFill>
        <p:spPr>
          <a:xfrm>
            <a:off x="1877932" y="5427826"/>
            <a:ext cx="800100" cy="850900"/>
          </a:xfrm>
          <a:prstGeom prst="rect">
            <a:avLst/>
          </a:prstGeom>
        </p:spPr>
      </p:pic>
    </p:spTree>
    <p:extLst>
      <p:ext uri="{BB962C8B-B14F-4D97-AF65-F5344CB8AC3E}">
        <p14:creationId xmlns:p14="http://schemas.microsoft.com/office/powerpoint/2010/main" val="25745169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DB733-7699-08F8-B53B-724499FCA28D}"/>
              </a:ext>
            </a:extLst>
          </p:cNvPr>
          <p:cNvSpPr>
            <a:spLocks noGrp="1"/>
          </p:cNvSpPr>
          <p:nvPr>
            <p:ph type="title"/>
          </p:nvPr>
        </p:nvSpPr>
        <p:spPr/>
        <p:txBody>
          <a:bodyPr/>
          <a:lstStyle/>
          <a:p>
            <a:r>
              <a:rPr lang="en-US" dirty="0"/>
              <a:t>Background for Steve Peterson</a:t>
            </a:r>
          </a:p>
        </p:txBody>
      </p:sp>
      <p:sp>
        <p:nvSpPr>
          <p:cNvPr id="3" name="Content Placeholder 2">
            <a:extLst>
              <a:ext uri="{FF2B5EF4-FFF2-40B4-BE49-F238E27FC236}">
                <a16:creationId xmlns:a16="http://schemas.microsoft.com/office/drawing/2014/main" id="{FEE25E0A-C4DE-E365-4E93-04EA23EB46D7}"/>
              </a:ext>
            </a:extLst>
          </p:cNvPr>
          <p:cNvSpPr>
            <a:spLocks noGrp="1"/>
          </p:cNvSpPr>
          <p:nvPr>
            <p:ph idx="1"/>
          </p:nvPr>
        </p:nvSpPr>
        <p:spPr>
          <a:xfrm>
            <a:off x="3037577" y="1420259"/>
            <a:ext cx="8067745" cy="4620012"/>
          </a:xfrm>
        </p:spPr>
        <p:txBody>
          <a:bodyPr>
            <a:normAutofit fontScale="92500" lnSpcReduction="10000"/>
          </a:bodyPr>
          <a:lstStyle/>
          <a:p>
            <a:pPr marL="0" indent="0" algn="l">
              <a:buNone/>
            </a:pPr>
            <a:r>
              <a:rPr lang="en-US" b="1" i="0" dirty="0">
                <a:solidFill>
                  <a:srgbClr val="343541"/>
                </a:solidFill>
                <a:effectLst/>
                <a:latin typeface="Söhne"/>
              </a:rPr>
              <a:t>Steve Peterson</a:t>
            </a:r>
          </a:p>
          <a:p>
            <a:pPr marL="0" indent="0" algn="l">
              <a:buNone/>
            </a:pPr>
            <a:r>
              <a:rPr lang="en-US" b="0" i="0" dirty="0">
                <a:solidFill>
                  <a:srgbClr val="343541"/>
                </a:solidFill>
                <a:effectLst/>
                <a:latin typeface="Söhne"/>
              </a:rPr>
              <a:t>Senior Director of Enterprise Architecture</a:t>
            </a:r>
          </a:p>
          <a:p>
            <a:pPr marL="0" indent="0" algn="l">
              <a:buNone/>
            </a:pPr>
            <a:r>
              <a:rPr lang="en-US" b="0" i="0" dirty="0" err="1">
                <a:solidFill>
                  <a:srgbClr val="343541"/>
                </a:solidFill>
                <a:effectLst/>
                <a:latin typeface="Söhne"/>
              </a:rPr>
              <a:t>Rodan</a:t>
            </a:r>
            <a:r>
              <a:rPr lang="en-US" b="0" i="0" dirty="0">
                <a:solidFill>
                  <a:srgbClr val="343541"/>
                </a:solidFill>
                <a:effectLst/>
                <a:latin typeface="Söhne"/>
              </a:rPr>
              <a:t> + Fields. </a:t>
            </a:r>
            <a:endParaRPr lang="en-US" b="0" i="0" dirty="0">
              <a:solidFill>
                <a:srgbClr val="222222"/>
              </a:solidFill>
              <a:effectLst/>
              <a:latin typeface="Arial" panose="020B0604020202020204" pitchFamily="34" charset="0"/>
            </a:endParaRPr>
          </a:p>
          <a:p>
            <a:pPr marL="0" indent="0">
              <a:buNone/>
            </a:pPr>
            <a:br>
              <a:rPr lang="en-US" b="0" i="0" dirty="0">
                <a:solidFill>
                  <a:srgbClr val="343541"/>
                </a:solidFill>
                <a:effectLst/>
                <a:latin typeface="Söhne"/>
              </a:rPr>
            </a:br>
            <a:r>
              <a:rPr lang="en-US" b="0" i="0" dirty="0">
                <a:solidFill>
                  <a:srgbClr val="343541"/>
                </a:solidFill>
                <a:effectLst/>
                <a:latin typeface="Söhne"/>
              </a:rPr>
              <a:t>Steve brings over three decades of expertise in spearheading enterprise architecture initiatives. His career has seen pivotal roles at industry giants such as IBM, Be The Match, UnitedHealthcare (UHC) &amp; Optum, and AT&amp;T. At UHC, Steve's visionary leadership in Enterprise Architecture was evident as he crafted strategic roadmaps, particularly emphasizing innovations in integration, chatbots, and Natural Language Processing.</a:t>
            </a:r>
            <a:endParaRPr lang="en-US" dirty="0"/>
          </a:p>
        </p:txBody>
      </p:sp>
      <p:sp>
        <p:nvSpPr>
          <p:cNvPr id="4" name="Slide Number Placeholder 3">
            <a:extLst>
              <a:ext uri="{FF2B5EF4-FFF2-40B4-BE49-F238E27FC236}">
                <a16:creationId xmlns:a16="http://schemas.microsoft.com/office/drawing/2014/main" id="{3E830905-ECFD-BF77-6112-35CAA8BC6FAD}"/>
              </a:ext>
            </a:extLst>
          </p:cNvPr>
          <p:cNvSpPr>
            <a:spLocks noGrp="1"/>
          </p:cNvSpPr>
          <p:nvPr>
            <p:ph type="sldNum" sz="quarter" idx="12"/>
          </p:nvPr>
        </p:nvSpPr>
        <p:spPr/>
        <p:txBody>
          <a:bodyPr/>
          <a:lstStyle/>
          <a:p>
            <a:fld id="{E4E17628-BB69-494D-BA8C-C14032583637}" type="slidenum">
              <a:rPr lang="en-US" smtClean="0"/>
              <a:t>4</a:t>
            </a:fld>
            <a:endParaRPr lang="en-US"/>
          </a:p>
        </p:txBody>
      </p:sp>
      <p:pic>
        <p:nvPicPr>
          <p:cNvPr id="5" name="Picture 4">
            <a:extLst>
              <a:ext uri="{FF2B5EF4-FFF2-40B4-BE49-F238E27FC236}">
                <a16:creationId xmlns:a16="http://schemas.microsoft.com/office/drawing/2014/main" id="{4C3E71EB-9619-E32D-788A-C558108A779D}"/>
              </a:ext>
            </a:extLst>
          </p:cNvPr>
          <p:cNvPicPr>
            <a:picLocks noChangeAspect="1"/>
          </p:cNvPicPr>
          <p:nvPr/>
        </p:nvPicPr>
        <p:blipFill>
          <a:blip r:embed="rId2"/>
          <a:stretch>
            <a:fillRect/>
          </a:stretch>
        </p:blipFill>
        <p:spPr>
          <a:xfrm>
            <a:off x="589722" y="1375674"/>
            <a:ext cx="2159000" cy="3048000"/>
          </a:xfrm>
          <a:prstGeom prst="rect">
            <a:avLst/>
          </a:prstGeom>
        </p:spPr>
      </p:pic>
    </p:spTree>
    <p:extLst>
      <p:ext uri="{BB962C8B-B14F-4D97-AF65-F5344CB8AC3E}">
        <p14:creationId xmlns:p14="http://schemas.microsoft.com/office/powerpoint/2010/main" val="20425083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3BF19A-DB99-27CF-4FC1-22B0C51C7D5D}"/>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97043BA7-1D02-B997-820F-7C9E6D743460}"/>
              </a:ext>
            </a:extLst>
          </p:cNvPr>
          <p:cNvSpPr>
            <a:spLocks noGrp="1"/>
          </p:cNvSpPr>
          <p:nvPr>
            <p:ph idx="1"/>
          </p:nvPr>
        </p:nvSpPr>
        <p:spPr/>
        <p:txBody>
          <a:bodyPr/>
          <a:lstStyle/>
          <a:p>
            <a:r>
              <a:rPr lang="en-US" dirty="0"/>
              <a:t>What is an architectural pattern?</a:t>
            </a:r>
          </a:p>
          <a:p>
            <a:r>
              <a:rPr lang="en-US" dirty="0"/>
              <a:t>Why are they important for discussing architecture tradeoffs?</a:t>
            </a:r>
          </a:p>
          <a:p>
            <a:r>
              <a:rPr lang="en-US" dirty="0"/>
              <a:t>Building on Enterprise Integration Patterns (EIP)</a:t>
            </a:r>
          </a:p>
          <a:p>
            <a:r>
              <a:rPr lang="en-US" dirty="0"/>
              <a:t>Key patterns:</a:t>
            </a:r>
          </a:p>
          <a:p>
            <a:pPr lvl="1"/>
            <a:r>
              <a:rPr lang="en-US" dirty="0"/>
              <a:t>Finetuning</a:t>
            </a:r>
          </a:p>
          <a:p>
            <a:pPr lvl="1"/>
            <a:r>
              <a:rPr lang="en-US" dirty="0"/>
              <a:t>Prompt Enrichment (RAG)</a:t>
            </a:r>
          </a:p>
          <a:p>
            <a:pPr lvl="1"/>
            <a:r>
              <a:rPr lang="en-US" dirty="0"/>
              <a:t>Embeddings</a:t>
            </a:r>
          </a:p>
          <a:p>
            <a:pPr lvl="1"/>
            <a:r>
              <a:rPr lang="en-US" dirty="0"/>
              <a:t>Concept Index (vector store)</a:t>
            </a:r>
          </a:p>
        </p:txBody>
      </p:sp>
      <p:sp>
        <p:nvSpPr>
          <p:cNvPr id="4" name="Slide Number Placeholder 3">
            <a:extLst>
              <a:ext uri="{FF2B5EF4-FFF2-40B4-BE49-F238E27FC236}">
                <a16:creationId xmlns:a16="http://schemas.microsoft.com/office/drawing/2014/main" id="{FB448C7A-D572-59D2-95A6-DCC4C7D8F64B}"/>
              </a:ext>
            </a:extLst>
          </p:cNvPr>
          <p:cNvSpPr>
            <a:spLocks noGrp="1"/>
          </p:cNvSpPr>
          <p:nvPr>
            <p:ph type="sldNum" sz="quarter" idx="12"/>
          </p:nvPr>
        </p:nvSpPr>
        <p:spPr/>
        <p:txBody>
          <a:bodyPr/>
          <a:lstStyle/>
          <a:p>
            <a:fld id="{E4E17628-BB69-494D-BA8C-C14032583637}" type="slidenum">
              <a:rPr lang="en-US" smtClean="0"/>
              <a:t>5</a:t>
            </a:fld>
            <a:endParaRPr lang="en-US"/>
          </a:p>
        </p:txBody>
      </p:sp>
    </p:spTree>
    <p:extLst>
      <p:ext uri="{BB962C8B-B14F-4D97-AF65-F5344CB8AC3E}">
        <p14:creationId xmlns:p14="http://schemas.microsoft.com/office/powerpoint/2010/main" val="13525265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49B93C-8477-E73D-2E9B-0A3076B3E81D}"/>
              </a:ext>
            </a:extLst>
          </p:cNvPr>
          <p:cNvSpPr>
            <a:spLocks noGrp="1"/>
          </p:cNvSpPr>
          <p:nvPr>
            <p:ph type="title"/>
          </p:nvPr>
        </p:nvSpPr>
        <p:spPr/>
        <p:txBody>
          <a:bodyPr/>
          <a:lstStyle/>
          <a:p>
            <a:r>
              <a:rPr lang="en-US" dirty="0"/>
              <a:t>What is an Architectural Pattern?</a:t>
            </a:r>
          </a:p>
        </p:txBody>
      </p:sp>
      <p:sp>
        <p:nvSpPr>
          <p:cNvPr id="3" name="Content Placeholder 2">
            <a:extLst>
              <a:ext uri="{FF2B5EF4-FFF2-40B4-BE49-F238E27FC236}">
                <a16:creationId xmlns:a16="http://schemas.microsoft.com/office/drawing/2014/main" id="{A2F8DD49-9320-5E14-510C-39E0E6315532}"/>
              </a:ext>
            </a:extLst>
          </p:cNvPr>
          <p:cNvSpPr>
            <a:spLocks noGrp="1"/>
          </p:cNvSpPr>
          <p:nvPr>
            <p:ph idx="1"/>
          </p:nvPr>
        </p:nvSpPr>
        <p:spPr>
          <a:xfrm>
            <a:off x="4074289" y="1359277"/>
            <a:ext cx="7279511" cy="2219116"/>
          </a:xfrm>
        </p:spPr>
        <p:txBody>
          <a:bodyPr/>
          <a:lstStyle/>
          <a:p>
            <a:r>
              <a:rPr lang="en-US" dirty="0"/>
              <a:t>A general, </a:t>
            </a:r>
            <a:r>
              <a:rPr lang="en-US" b="1" dirty="0"/>
              <a:t>reusable solution </a:t>
            </a:r>
            <a:r>
              <a:rPr lang="en-US" dirty="0"/>
              <a:t>to a commonly occurring problem in software architecture within a particular context</a:t>
            </a:r>
            <a:endParaRPr lang="en-US" dirty="0">
              <a:solidFill>
                <a:srgbClr val="D1D5DB"/>
              </a:solidFill>
              <a:latin typeface="Söhne"/>
            </a:endParaRPr>
          </a:p>
          <a:p>
            <a:r>
              <a:rPr lang="en-US" dirty="0"/>
              <a:t>A </a:t>
            </a:r>
            <a:r>
              <a:rPr lang="en-US" b="1" dirty="0"/>
              <a:t>named</a:t>
            </a:r>
            <a:r>
              <a:rPr lang="en-US" dirty="0"/>
              <a:t> way of moving from problem to solution</a:t>
            </a:r>
          </a:p>
        </p:txBody>
      </p:sp>
      <p:sp>
        <p:nvSpPr>
          <p:cNvPr id="4" name="Slide Number Placeholder 3">
            <a:extLst>
              <a:ext uri="{FF2B5EF4-FFF2-40B4-BE49-F238E27FC236}">
                <a16:creationId xmlns:a16="http://schemas.microsoft.com/office/drawing/2014/main" id="{A8A03CA0-AD3A-173C-5336-51EF6AC27E4C}"/>
              </a:ext>
            </a:extLst>
          </p:cNvPr>
          <p:cNvSpPr>
            <a:spLocks noGrp="1"/>
          </p:cNvSpPr>
          <p:nvPr>
            <p:ph type="sldNum" sz="quarter" idx="12"/>
          </p:nvPr>
        </p:nvSpPr>
        <p:spPr/>
        <p:txBody>
          <a:bodyPr/>
          <a:lstStyle/>
          <a:p>
            <a:fld id="{E4E17628-BB69-494D-BA8C-C14032583637}" type="slidenum">
              <a:rPr lang="en-US" smtClean="0"/>
              <a:t>6</a:t>
            </a:fld>
            <a:endParaRPr lang="en-US"/>
          </a:p>
        </p:txBody>
      </p:sp>
      <p:pic>
        <p:nvPicPr>
          <p:cNvPr id="5" name="Picture 4">
            <a:extLst>
              <a:ext uri="{FF2B5EF4-FFF2-40B4-BE49-F238E27FC236}">
                <a16:creationId xmlns:a16="http://schemas.microsoft.com/office/drawing/2014/main" id="{9794065A-0EDC-9585-AA52-E829EA34E13D}"/>
              </a:ext>
            </a:extLst>
          </p:cNvPr>
          <p:cNvPicPr>
            <a:picLocks noChangeAspect="1"/>
          </p:cNvPicPr>
          <p:nvPr/>
        </p:nvPicPr>
        <p:blipFill>
          <a:blip r:embed="rId2"/>
          <a:stretch>
            <a:fillRect/>
          </a:stretch>
        </p:blipFill>
        <p:spPr>
          <a:xfrm>
            <a:off x="589722" y="1243179"/>
            <a:ext cx="1524241" cy="2291767"/>
          </a:xfrm>
          <a:prstGeom prst="rect">
            <a:avLst/>
          </a:prstGeom>
          <a:ln>
            <a:solidFill>
              <a:schemeClr val="tx1"/>
            </a:solidFill>
          </a:ln>
        </p:spPr>
      </p:pic>
      <p:pic>
        <p:nvPicPr>
          <p:cNvPr id="6" name="Picture 5">
            <a:extLst>
              <a:ext uri="{FF2B5EF4-FFF2-40B4-BE49-F238E27FC236}">
                <a16:creationId xmlns:a16="http://schemas.microsoft.com/office/drawing/2014/main" id="{D5F4301A-9F22-BAB5-2CE6-1685428740DD}"/>
              </a:ext>
            </a:extLst>
          </p:cNvPr>
          <p:cNvPicPr>
            <a:picLocks noChangeAspect="1"/>
          </p:cNvPicPr>
          <p:nvPr/>
        </p:nvPicPr>
        <p:blipFill>
          <a:blip r:embed="rId3"/>
          <a:stretch>
            <a:fillRect/>
          </a:stretch>
        </p:blipFill>
        <p:spPr>
          <a:xfrm>
            <a:off x="1806441" y="2643623"/>
            <a:ext cx="1524241" cy="2219116"/>
          </a:xfrm>
          <a:prstGeom prst="rect">
            <a:avLst/>
          </a:prstGeom>
          <a:ln>
            <a:solidFill>
              <a:schemeClr val="tx1"/>
            </a:solidFill>
          </a:ln>
        </p:spPr>
      </p:pic>
      <p:pic>
        <p:nvPicPr>
          <p:cNvPr id="7" name="Picture 6">
            <a:extLst>
              <a:ext uri="{FF2B5EF4-FFF2-40B4-BE49-F238E27FC236}">
                <a16:creationId xmlns:a16="http://schemas.microsoft.com/office/drawing/2014/main" id="{0F1C397F-4410-0E78-5DF5-931F8EFC4DF4}"/>
              </a:ext>
            </a:extLst>
          </p:cNvPr>
          <p:cNvPicPr>
            <a:picLocks noChangeAspect="1"/>
          </p:cNvPicPr>
          <p:nvPr/>
        </p:nvPicPr>
        <p:blipFill>
          <a:blip r:embed="rId4"/>
          <a:stretch>
            <a:fillRect/>
          </a:stretch>
        </p:blipFill>
        <p:spPr>
          <a:xfrm>
            <a:off x="2897162" y="4154983"/>
            <a:ext cx="1587500" cy="2108200"/>
          </a:xfrm>
          <a:prstGeom prst="rect">
            <a:avLst/>
          </a:prstGeom>
        </p:spPr>
      </p:pic>
      <p:sp>
        <p:nvSpPr>
          <p:cNvPr id="8" name="Bent-Up Arrow 7">
            <a:extLst>
              <a:ext uri="{FF2B5EF4-FFF2-40B4-BE49-F238E27FC236}">
                <a16:creationId xmlns:a16="http://schemas.microsoft.com/office/drawing/2014/main" id="{0192C696-3C87-4FB6-798D-F76E418D9759}"/>
              </a:ext>
            </a:extLst>
          </p:cNvPr>
          <p:cNvSpPr/>
          <p:nvPr/>
        </p:nvSpPr>
        <p:spPr>
          <a:xfrm rot="5400000">
            <a:off x="1121150" y="3551046"/>
            <a:ext cx="701390" cy="669191"/>
          </a:xfrm>
          <a:prstGeom prst="bentUpArrow">
            <a:avLst>
              <a:gd name="adj1" fmla="val 25000"/>
              <a:gd name="adj2" fmla="val 25000"/>
              <a:gd name="adj3" fmla="val 50000"/>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Bent-Up Arrow 8">
            <a:extLst>
              <a:ext uri="{FF2B5EF4-FFF2-40B4-BE49-F238E27FC236}">
                <a16:creationId xmlns:a16="http://schemas.microsoft.com/office/drawing/2014/main" id="{3625A567-44E2-4FF6-FDFE-25F77BCD3DB4}"/>
              </a:ext>
            </a:extLst>
          </p:cNvPr>
          <p:cNvSpPr/>
          <p:nvPr/>
        </p:nvSpPr>
        <p:spPr>
          <a:xfrm rot="5400000">
            <a:off x="2217865" y="4878839"/>
            <a:ext cx="701390" cy="669191"/>
          </a:xfrm>
          <a:prstGeom prst="bentUpArrow">
            <a:avLst>
              <a:gd name="adj1" fmla="val 25000"/>
              <a:gd name="adj2" fmla="val 25000"/>
              <a:gd name="adj3" fmla="val 50000"/>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350371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BB597-D1ED-BA49-536B-6B65BF2B2760}"/>
              </a:ext>
            </a:extLst>
          </p:cNvPr>
          <p:cNvSpPr>
            <a:spLocks noGrp="1"/>
          </p:cNvSpPr>
          <p:nvPr>
            <p:ph type="title"/>
          </p:nvPr>
        </p:nvSpPr>
        <p:spPr/>
        <p:txBody>
          <a:bodyPr/>
          <a:lstStyle/>
          <a:p>
            <a:r>
              <a:rPr lang="en-US" dirty="0"/>
              <a:t>Abstractions and Subsystems</a:t>
            </a:r>
          </a:p>
        </p:txBody>
      </p:sp>
      <p:sp>
        <p:nvSpPr>
          <p:cNvPr id="3" name="Content Placeholder 2">
            <a:extLst>
              <a:ext uri="{FF2B5EF4-FFF2-40B4-BE49-F238E27FC236}">
                <a16:creationId xmlns:a16="http://schemas.microsoft.com/office/drawing/2014/main" id="{75639376-CD8F-1E89-9204-973F16FDEC8A}"/>
              </a:ext>
            </a:extLst>
          </p:cNvPr>
          <p:cNvSpPr>
            <a:spLocks noGrp="1"/>
          </p:cNvSpPr>
          <p:nvPr>
            <p:ph idx="1"/>
          </p:nvPr>
        </p:nvSpPr>
        <p:spPr>
          <a:xfrm>
            <a:off x="6611754" y="1410077"/>
            <a:ext cx="4983479" cy="4351338"/>
          </a:xfrm>
        </p:spPr>
        <p:txBody>
          <a:bodyPr/>
          <a:lstStyle/>
          <a:p>
            <a:pPr marL="0" indent="0">
              <a:buNone/>
            </a:pPr>
            <a:r>
              <a:rPr lang="en-US" dirty="0"/>
              <a:t>Architectural patterns are high-level </a:t>
            </a:r>
            <a:r>
              <a:rPr lang="en-US" b="1" dirty="0"/>
              <a:t>abstractions</a:t>
            </a:r>
            <a:r>
              <a:rPr lang="en-US" dirty="0"/>
              <a:t> that provides a set of predefined subsystems, their responsibilities, and rules for organizing the relationships between them.</a:t>
            </a:r>
          </a:p>
        </p:txBody>
      </p:sp>
      <p:sp>
        <p:nvSpPr>
          <p:cNvPr id="4" name="Slide Number Placeholder 3">
            <a:extLst>
              <a:ext uri="{FF2B5EF4-FFF2-40B4-BE49-F238E27FC236}">
                <a16:creationId xmlns:a16="http://schemas.microsoft.com/office/drawing/2014/main" id="{CE278526-60FA-034E-577E-4CC25D4AAE41}"/>
              </a:ext>
            </a:extLst>
          </p:cNvPr>
          <p:cNvSpPr>
            <a:spLocks noGrp="1"/>
          </p:cNvSpPr>
          <p:nvPr>
            <p:ph type="sldNum" sz="quarter" idx="12"/>
          </p:nvPr>
        </p:nvSpPr>
        <p:spPr/>
        <p:txBody>
          <a:bodyPr/>
          <a:lstStyle/>
          <a:p>
            <a:fld id="{E4E17628-BB69-494D-BA8C-C14032583637}" type="slidenum">
              <a:rPr lang="en-US" smtClean="0"/>
              <a:t>7</a:t>
            </a:fld>
            <a:endParaRPr lang="en-US"/>
          </a:p>
        </p:txBody>
      </p:sp>
      <p:sp>
        <p:nvSpPr>
          <p:cNvPr id="5" name="Rectangle 4">
            <a:extLst>
              <a:ext uri="{FF2B5EF4-FFF2-40B4-BE49-F238E27FC236}">
                <a16:creationId xmlns:a16="http://schemas.microsoft.com/office/drawing/2014/main" id="{20C3CF23-FB39-01AD-2CD8-77D037565792}"/>
              </a:ext>
            </a:extLst>
          </p:cNvPr>
          <p:cNvSpPr/>
          <p:nvPr/>
        </p:nvSpPr>
        <p:spPr>
          <a:xfrm>
            <a:off x="596767" y="2021840"/>
            <a:ext cx="1046480" cy="56896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Prompt</a:t>
            </a:r>
          </a:p>
        </p:txBody>
      </p:sp>
      <p:sp>
        <p:nvSpPr>
          <p:cNvPr id="6" name="Rectangle 5">
            <a:extLst>
              <a:ext uri="{FF2B5EF4-FFF2-40B4-BE49-F238E27FC236}">
                <a16:creationId xmlns:a16="http://schemas.microsoft.com/office/drawing/2014/main" id="{92956085-0646-CE6E-3A66-26F64C8BD542}"/>
              </a:ext>
            </a:extLst>
          </p:cNvPr>
          <p:cNvSpPr/>
          <p:nvPr/>
        </p:nvSpPr>
        <p:spPr>
          <a:xfrm>
            <a:off x="2203450" y="1855738"/>
            <a:ext cx="2145030" cy="92333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13EB53B9-1941-0025-09F9-674FFEB2AA9C}"/>
              </a:ext>
            </a:extLst>
          </p:cNvPr>
          <p:cNvSpPr txBox="1"/>
          <p:nvPr/>
        </p:nvSpPr>
        <p:spPr>
          <a:xfrm>
            <a:off x="2337513" y="2856672"/>
            <a:ext cx="1876904" cy="646331"/>
          </a:xfrm>
          <a:prstGeom prst="rect">
            <a:avLst/>
          </a:prstGeom>
          <a:noFill/>
        </p:spPr>
        <p:txBody>
          <a:bodyPr wrap="square" rtlCol="0">
            <a:spAutoFit/>
          </a:bodyPr>
          <a:lstStyle/>
          <a:p>
            <a:pPr algn="ctr"/>
            <a:r>
              <a:rPr lang="en-US" b="1" dirty="0"/>
              <a:t>Large-Language</a:t>
            </a:r>
          </a:p>
          <a:p>
            <a:pPr algn="ctr"/>
            <a:r>
              <a:rPr lang="en-US" b="1" dirty="0"/>
              <a:t>Model</a:t>
            </a:r>
          </a:p>
        </p:txBody>
      </p:sp>
      <p:sp>
        <p:nvSpPr>
          <p:cNvPr id="8" name="Rectangle 7">
            <a:extLst>
              <a:ext uri="{FF2B5EF4-FFF2-40B4-BE49-F238E27FC236}">
                <a16:creationId xmlns:a16="http://schemas.microsoft.com/office/drawing/2014/main" id="{148C677D-3732-4E81-24DB-8BDB2503BA56}"/>
              </a:ext>
            </a:extLst>
          </p:cNvPr>
          <p:cNvSpPr/>
          <p:nvPr/>
        </p:nvSpPr>
        <p:spPr>
          <a:xfrm>
            <a:off x="4908683" y="2021840"/>
            <a:ext cx="1287603" cy="56896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Response</a:t>
            </a:r>
          </a:p>
        </p:txBody>
      </p:sp>
      <p:pic>
        <p:nvPicPr>
          <p:cNvPr id="9" name="Picture 8">
            <a:extLst>
              <a:ext uri="{FF2B5EF4-FFF2-40B4-BE49-F238E27FC236}">
                <a16:creationId xmlns:a16="http://schemas.microsoft.com/office/drawing/2014/main" id="{808B86EC-83E2-180D-24A1-244B7773EA0F}"/>
              </a:ext>
            </a:extLst>
          </p:cNvPr>
          <p:cNvPicPr>
            <a:picLocks noChangeAspect="1"/>
          </p:cNvPicPr>
          <p:nvPr/>
        </p:nvPicPr>
        <p:blipFill>
          <a:blip r:embed="rId2"/>
          <a:stretch>
            <a:fillRect/>
          </a:stretch>
        </p:blipFill>
        <p:spPr>
          <a:xfrm>
            <a:off x="2297540" y="1948274"/>
            <a:ext cx="1876905" cy="708266"/>
          </a:xfrm>
          <a:prstGeom prst="rect">
            <a:avLst/>
          </a:prstGeom>
        </p:spPr>
      </p:pic>
      <p:cxnSp>
        <p:nvCxnSpPr>
          <p:cNvPr id="11" name="Straight Arrow Connector 10">
            <a:extLst>
              <a:ext uri="{FF2B5EF4-FFF2-40B4-BE49-F238E27FC236}">
                <a16:creationId xmlns:a16="http://schemas.microsoft.com/office/drawing/2014/main" id="{A7EBB08C-1508-F138-6F0F-B08BE6D62A4F}"/>
              </a:ext>
            </a:extLst>
          </p:cNvPr>
          <p:cNvCxnSpPr>
            <a:stCxn id="5" idx="3"/>
            <a:endCxn id="6" idx="1"/>
          </p:cNvCxnSpPr>
          <p:nvPr/>
        </p:nvCxnSpPr>
        <p:spPr>
          <a:xfrm>
            <a:off x="1643247" y="2306320"/>
            <a:ext cx="560203" cy="11083"/>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E23F70B3-2230-51B0-2FB3-4681A6C55951}"/>
              </a:ext>
            </a:extLst>
          </p:cNvPr>
          <p:cNvCxnSpPr>
            <a:cxnSpLocks/>
            <a:stCxn id="6" idx="3"/>
            <a:endCxn id="8" idx="1"/>
          </p:cNvCxnSpPr>
          <p:nvPr/>
        </p:nvCxnSpPr>
        <p:spPr>
          <a:xfrm flipV="1">
            <a:off x="4348480" y="2306320"/>
            <a:ext cx="560203" cy="11083"/>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394014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9430C0-14FD-4734-FBCF-097B46852281}"/>
              </a:ext>
            </a:extLst>
          </p:cNvPr>
          <p:cNvSpPr>
            <a:spLocks noGrp="1"/>
          </p:cNvSpPr>
          <p:nvPr>
            <p:ph type="title"/>
          </p:nvPr>
        </p:nvSpPr>
        <p:spPr/>
        <p:txBody>
          <a:bodyPr/>
          <a:lstStyle/>
          <a:p>
            <a:r>
              <a:rPr lang="en-US" dirty="0"/>
              <a:t>Patterns and Bandwidth</a:t>
            </a:r>
          </a:p>
        </p:txBody>
      </p:sp>
      <p:sp>
        <p:nvSpPr>
          <p:cNvPr id="3" name="Content Placeholder 2">
            <a:extLst>
              <a:ext uri="{FF2B5EF4-FFF2-40B4-BE49-F238E27FC236}">
                <a16:creationId xmlns:a16="http://schemas.microsoft.com/office/drawing/2014/main" id="{F5A9B691-071B-9C58-20FF-EFE7D41A8C0D}"/>
              </a:ext>
            </a:extLst>
          </p:cNvPr>
          <p:cNvSpPr>
            <a:spLocks noGrp="1"/>
          </p:cNvSpPr>
          <p:nvPr>
            <p:ph idx="1"/>
          </p:nvPr>
        </p:nvSpPr>
        <p:spPr>
          <a:xfrm>
            <a:off x="589722" y="4478549"/>
            <a:ext cx="11105322" cy="2186831"/>
          </a:xfrm>
        </p:spPr>
        <p:txBody>
          <a:bodyPr>
            <a:normAutofit/>
          </a:bodyPr>
          <a:lstStyle/>
          <a:p>
            <a:r>
              <a:rPr lang="en-US" dirty="0"/>
              <a:t>Architecture patterns help in laying out the structure for a software system and provide a </a:t>
            </a:r>
            <a:r>
              <a:rPr lang="en-US" b="1" dirty="0"/>
              <a:t>vocabulary</a:t>
            </a:r>
            <a:r>
              <a:rPr lang="en-US" dirty="0"/>
              <a:t> for discussing system design</a:t>
            </a:r>
          </a:p>
          <a:p>
            <a:r>
              <a:rPr lang="en-US" dirty="0"/>
              <a:t>Precise design patterns create high-bandwidth discussions that help architects quickly understand design tradeoffs</a:t>
            </a:r>
          </a:p>
        </p:txBody>
      </p:sp>
      <p:sp>
        <p:nvSpPr>
          <p:cNvPr id="4" name="Slide Number Placeholder 3">
            <a:extLst>
              <a:ext uri="{FF2B5EF4-FFF2-40B4-BE49-F238E27FC236}">
                <a16:creationId xmlns:a16="http://schemas.microsoft.com/office/drawing/2014/main" id="{C1F89153-BE94-D024-FB1A-B363EF37A3F1}"/>
              </a:ext>
            </a:extLst>
          </p:cNvPr>
          <p:cNvSpPr>
            <a:spLocks noGrp="1"/>
          </p:cNvSpPr>
          <p:nvPr>
            <p:ph type="sldNum" sz="quarter" idx="12"/>
          </p:nvPr>
        </p:nvSpPr>
        <p:spPr/>
        <p:txBody>
          <a:bodyPr/>
          <a:lstStyle/>
          <a:p>
            <a:fld id="{E4E17628-BB69-494D-BA8C-C14032583637}" type="slidenum">
              <a:rPr lang="en-US" smtClean="0"/>
              <a:t>8</a:t>
            </a:fld>
            <a:endParaRPr lang="en-US"/>
          </a:p>
        </p:txBody>
      </p:sp>
      <p:pic>
        <p:nvPicPr>
          <p:cNvPr id="3074" name="Picture 2" descr="Generated by DALL·E">
            <a:extLst>
              <a:ext uri="{FF2B5EF4-FFF2-40B4-BE49-F238E27FC236}">
                <a16:creationId xmlns:a16="http://schemas.microsoft.com/office/drawing/2014/main" id="{2751BDAC-A475-B8D6-B7DB-03AB704345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61200" y="1358578"/>
            <a:ext cx="2921000" cy="292100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Artistic depiction in a spacious setting with a clear background. On the far left, a businesswoman in a stylish suit talks passionately into her paper cup. On the extreme right, a dark-skinned businessman in a tailored suit focuses intently on the sounds from his cup. A straight, tight string connects their cups, highlighting their distant yet connected communication.">
            <a:extLst>
              <a:ext uri="{FF2B5EF4-FFF2-40B4-BE49-F238E27FC236}">
                <a16:creationId xmlns:a16="http://schemas.microsoft.com/office/drawing/2014/main" id="{4876F9CE-3028-E306-F05F-D3AE40784AB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09800" y="1358578"/>
            <a:ext cx="2921000" cy="2921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10258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10DE2C-E0D6-88D7-2665-700EFDAA4413}"/>
              </a:ext>
            </a:extLst>
          </p:cNvPr>
          <p:cNvSpPr>
            <a:spLocks noGrp="1"/>
          </p:cNvSpPr>
          <p:nvPr>
            <p:ph type="title"/>
          </p:nvPr>
        </p:nvSpPr>
        <p:spPr/>
        <p:txBody>
          <a:bodyPr/>
          <a:lstStyle/>
          <a:p>
            <a:r>
              <a:rPr lang="en-US" dirty="0"/>
              <a:t>Architecture Patterns Have Diagrams</a:t>
            </a:r>
          </a:p>
        </p:txBody>
      </p:sp>
      <p:sp>
        <p:nvSpPr>
          <p:cNvPr id="3" name="Content Placeholder 2">
            <a:extLst>
              <a:ext uri="{FF2B5EF4-FFF2-40B4-BE49-F238E27FC236}">
                <a16:creationId xmlns:a16="http://schemas.microsoft.com/office/drawing/2014/main" id="{08CC8D9D-6DFF-64ED-7D3E-B0C91D8ADB56}"/>
              </a:ext>
            </a:extLst>
          </p:cNvPr>
          <p:cNvSpPr>
            <a:spLocks noGrp="1"/>
          </p:cNvSpPr>
          <p:nvPr>
            <p:ph idx="1"/>
          </p:nvPr>
        </p:nvSpPr>
        <p:spPr>
          <a:xfrm>
            <a:off x="5729468" y="1359277"/>
            <a:ext cx="5624332" cy="4351338"/>
          </a:xfrm>
        </p:spPr>
        <p:txBody>
          <a:bodyPr/>
          <a:lstStyle/>
          <a:p>
            <a:r>
              <a:rPr lang="en-US" dirty="0"/>
              <a:t>Good architecture patterns have clear diagrams that have common meaning</a:t>
            </a:r>
          </a:p>
          <a:p>
            <a:r>
              <a:rPr lang="en-US" dirty="0"/>
              <a:t>New patterns can be derived from similar patterns</a:t>
            </a:r>
          </a:p>
          <a:p>
            <a:r>
              <a:rPr lang="en-US" dirty="0"/>
              <a:t>Example EIP Pattern: Content Enrichment</a:t>
            </a:r>
          </a:p>
        </p:txBody>
      </p:sp>
      <p:sp>
        <p:nvSpPr>
          <p:cNvPr id="4" name="Slide Number Placeholder 3">
            <a:extLst>
              <a:ext uri="{FF2B5EF4-FFF2-40B4-BE49-F238E27FC236}">
                <a16:creationId xmlns:a16="http://schemas.microsoft.com/office/drawing/2014/main" id="{3D892C94-4153-049D-B0B1-BF4F4CC4DD1D}"/>
              </a:ext>
            </a:extLst>
          </p:cNvPr>
          <p:cNvSpPr>
            <a:spLocks noGrp="1"/>
          </p:cNvSpPr>
          <p:nvPr>
            <p:ph type="sldNum" sz="quarter" idx="12"/>
          </p:nvPr>
        </p:nvSpPr>
        <p:spPr/>
        <p:txBody>
          <a:bodyPr/>
          <a:lstStyle/>
          <a:p>
            <a:fld id="{E4E17628-BB69-494D-BA8C-C14032583637}" type="slidenum">
              <a:rPr lang="en-US" smtClean="0"/>
              <a:t>9</a:t>
            </a:fld>
            <a:endParaRPr lang="en-US"/>
          </a:p>
        </p:txBody>
      </p:sp>
      <p:pic>
        <p:nvPicPr>
          <p:cNvPr id="1026" name="Picture 2" descr="Content Enricher - Enterprise Integration Patterns">
            <a:extLst>
              <a:ext uri="{FF2B5EF4-FFF2-40B4-BE49-F238E27FC236}">
                <a16:creationId xmlns:a16="http://schemas.microsoft.com/office/drawing/2014/main" id="{5C7353E2-1498-B5F6-277A-567C1A124BF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8282" y="2630546"/>
            <a:ext cx="5003800" cy="25908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926BCEE-8D9D-78FC-DD29-367860C36A80}"/>
              </a:ext>
            </a:extLst>
          </p:cNvPr>
          <p:cNvSpPr txBox="1"/>
          <p:nvPr/>
        </p:nvSpPr>
        <p:spPr>
          <a:xfrm>
            <a:off x="729205" y="6088284"/>
            <a:ext cx="8419292" cy="369332"/>
          </a:xfrm>
          <a:prstGeom prst="rect">
            <a:avLst/>
          </a:prstGeom>
          <a:noFill/>
        </p:spPr>
        <p:txBody>
          <a:bodyPr wrap="none" rtlCol="0">
            <a:spAutoFit/>
          </a:bodyPr>
          <a:lstStyle/>
          <a:p>
            <a:r>
              <a:rPr lang="en-US" dirty="0"/>
              <a:t>https://</a:t>
            </a:r>
            <a:r>
              <a:rPr lang="en-US" dirty="0" err="1"/>
              <a:t>www.enterpriseintegrationpatterns.com</a:t>
            </a:r>
            <a:r>
              <a:rPr lang="en-US" dirty="0"/>
              <a:t>/patterns/messaging/</a:t>
            </a:r>
            <a:r>
              <a:rPr lang="en-US" dirty="0" err="1"/>
              <a:t>DataEnricher.html</a:t>
            </a:r>
            <a:endParaRPr lang="en-US" dirty="0"/>
          </a:p>
        </p:txBody>
      </p:sp>
      <p:pic>
        <p:nvPicPr>
          <p:cNvPr id="8" name="Picture 7">
            <a:extLst>
              <a:ext uri="{FF2B5EF4-FFF2-40B4-BE49-F238E27FC236}">
                <a16:creationId xmlns:a16="http://schemas.microsoft.com/office/drawing/2014/main" id="{04D42CFC-9CF3-525C-6FF3-DE1D2F985A38}"/>
              </a:ext>
            </a:extLst>
          </p:cNvPr>
          <p:cNvPicPr>
            <a:picLocks noChangeAspect="1"/>
          </p:cNvPicPr>
          <p:nvPr/>
        </p:nvPicPr>
        <p:blipFill>
          <a:blip r:embed="rId3"/>
          <a:stretch>
            <a:fillRect/>
          </a:stretch>
        </p:blipFill>
        <p:spPr>
          <a:xfrm>
            <a:off x="729205" y="1402613"/>
            <a:ext cx="4340635" cy="1151938"/>
          </a:xfrm>
          <a:prstGeom prst="rect">
            <a:avLst/>
          </a:prstGeom>
        </p:spPr>
      </p:pic>
      <p:sp>
        <p:nvSpPr>
          <p:cNvPr id="9" name="Rectangle 8">
            <a:extLst>
              <a:ext uri="{FF2B5EF4-FFF2-40B4-BE49-F238E27FC236}">
                <a16:creationId xmlns:a16="http://schemas.microsoft.com/office/drawing/2014/main" id="{98BBF6C4-A056-D116-F28C-5FC1B2724A49}"/>
              </a:ext>
            </a:extLst>
          </p:cNvPr>
          <p:cNvSpPr/>
          <p:nvPr/>
        </p:nvSpPr>
        <p:spPr>
          <a:xfrm>
            <a:off x="1940560" y="1359277"/>
            <a:ext cx="3342640" cy="51016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0436317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20013</TotalTime>
  <Words>726</Words>
  <Application>Microsoft Macintosh PowerPoint</Application>
  <PresentationFormat>Widescreen</PresentationFormat>
  <Paragraphs>116</Paragraphs>
  <Slides>14</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Arial</vt:lpstr>
      <vt:lpstr>Arial Narrow</vt:lpstr>
      <vt:lpstr>Calibri</vt:lpstr>
      <vt:lpstr>Söhne</vt:lpstr>
      <vt:lpstr>Office Theme</vt:lpstr>
      <vt:lpstr>Generative Patterns for AI</vt:lpstr>
      <vt:lpstr>Talk Description</vt:lpstr>
      <vt:lpstr>Background for Dan McCreary</vt:lpstr>
      <vt:lpstr>Background for Steve Peterson</vt:lpstr>
      <vt:lpstr>Outline</vt:lpstr>
      <vt:lpstr>What is an Architectural Pattern?</vt:lpstr>
      <vt:lpstr>Abstractions and Subsystems</vt:lpstr>
      <vt:lpstr>Patterns and Bandwidth</vt:lpstr>
      <vt:lpstr>Architecture Patterns Have Diagrams</vt:lpstr>
      <vt:lpstr>Prompt Enrichment</vt:lpstr>
      <vt:lpstr>Architecture Tradeoff Analysis</vt:lpstr>
      <vt:lpstr>Example: Databases Architectures</vt:lpstr>
      <vt:lpstr>Architecture Tradeoffs in Generative AI</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Future of Healthcare</dc:title>
  <dc:creator>Dan McCreary</dc:creator>
  <cp:lastModifiedBy>Dan McCreary</cp:lastModifiedBy>
  <cp:revision>9</cp:revision>
  <dcterms:created xsi:type="dcterms:W3CDTF">2023-08-15T03:37:54Z</dcterms:created>
  <dcterms:modified xsi:type="dcterms:W3CDTF">2023-10-31T00:31:37Z</dcterms:modified>
</cp:coreProperties>
</file>